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69"/>
      <p:bold r:id="rId70"/>
      <p:italic r:id="rId71"/>
      <p:boldItalic r:id="rId72"/>
    </p:embeddedFont>
    <p:embeddedFont>
      <p:font typeface="Montserrat ExtraBold" panose="00000900000000000000" pitchFamily="2" charset="0"/>
      <p:bold r:id="rId73"/>
      <p:boldItalic r:id="rId74"/>
    </p:embeddedFont>
    <p:embeddedFont>
      <p:font typeface="Montserrat ExtraLight" panose="00000300000000000000" pitchFamily="2" charset="0"/>
      <p:regular r:id="rId75"/>
      <p:bold r:id="rId76"/>
      <p:italic r:id="rId77"/>
      <p:boldItalic r:id="rId78"/>
    </p:embeddedFont>
    <p:embeddedFont>
      <p:font typeface="Montserrat Medium" panose="00000600000000000000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0847C3-B812-44C0-AE65-85F3F703B4AD}">
  <a:tblStyle styleId="{DC0847C3-B812-44C0-AE65-85F3F703B4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A9DE9E-60BD-4210-9A69-0A34F112CA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3F6345-F462-47B7-A165-1D76DB5A3D0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cff617b6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2cff617b6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aba2cc1a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aba2cc1a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aba2cc1a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aba2cc1a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aba2cc1a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aba2cc1a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aba2cc1a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aba2cc1ad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ba2cc1a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aba2cc1a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aba2cc1a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aba2cc1a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aba2cc1a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aba2cc1ad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aba2cc1a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aba2cc1a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2da59a445_1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2da59a445_1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0c1c71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0c1c712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aba2cc1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aba2cc1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2da59a4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2da59a44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2da59a44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2da59a44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2da59a445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2da59a445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2da59a445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2da59a445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ontserrat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2da59a445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22da59a445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2da59a445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2da59a445_8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c463ed05d48d87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c463ed05d48d87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2da59a445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2da59a445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2da59a44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2da59a44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2da59a445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22da59a445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aba2cc1ad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aba2cc1ad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2da59a4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22da59a44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2da59a445_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22da59a445_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2da59a4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2da59a445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c463ed05d48d87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c463ed05d48d87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0c1c712c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0c1c712c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0c1c712c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0c1c712c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2da59a445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2da59a445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20c1c712c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20c1c712c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20c1c712c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20c1c712c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20c1c712c8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20c1c712c8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aba2cc1ad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aba2cc1ad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20c1c712c8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20c1c712c8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20c1c712c8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20c1c712c8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0c1c712c8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20c1c712c8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20c1c712c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20c1c712c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20c1c712c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20c1c712c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20c1c712c8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20c1c712c8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22da59a445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22da59a445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22da59a445_1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22da59a445_1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22da59a445_1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22da59a445_1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22da59a445_1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22da59a445_1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aba2cc1ad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aba2cc1ad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22da59a445_1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22da59a445_1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22da59a445_1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22da59a445_1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22da59a445_1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22da59a445_1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22da59a445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22da59a445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22da59a445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22da59a445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22da59a445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22da59a445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22da59a44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22da59a44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22da59a44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22da59a44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22da59a445_1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22da59a445_1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22da59a44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22da59a44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aba2cc1ad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aba2cc1ad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22da59a445_1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22da59a445_1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22da59a445_1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22da59a445_1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22da59a445_1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22da59a445_1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22da59a445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22da59a445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22da59a445_1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22da59a445_1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22da59a445_1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22da59a445_1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22da59a445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22da59a445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aba2cc1ad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aba2cc1ad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aba2cc1a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aba2cc1a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aba2cc1ad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aba2cc1ad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274700"/>
            <a:ext cx="4792200" cy="13200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Jack (MA) of all Trade(RS)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278800"/>
            <a:ext cx="505560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Alvin Lim Swee Hung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Deionna Chee Rui Ping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 Chia Yee, Lara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Leow Ken Hing Bryan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Timmothy Yonathan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2941650" y="2943750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Seminar 1 Group 7 </a:t>
            </a:r>
            <a:endParaRPr sz="18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Expanding and Enhancing Seller Presence </a:t>
            </a:r>
            <a:endParaRPr sz="4400"/>
          </a:p>
        </p:txBody>
      </p:sp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1</a:t>
            </a:r>
            <a:endParaRPr sz="2500"/>
          </a:p>
        </p:txBody>
      </p:sp>
      <p:sp>
        <p:nvSpPr>
          <p:cNvPr id="287" name="Google Shape;287;p4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1</a:t>
            </a:r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8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gives brands the flexibility to </a:t>
            </a:r>
            <a:r>
              <a:rPr lang="en" sz="1600" u="sng"/>
              <a:t>expand</a:t>
            </a:r>
            <a:r>
              <a:rPr lang="en" sz="1600"/>
              <a:t> and </a:t>
            </a:r>
            <a:r>
              <a:rPr lang="en" sz="1600" u="sng"/>
              <a:t>enhance</a:t>
            </a:r>
            <a:r>
              <a:rPr lang="en" sz="1600"/>
              <a:t> their </a:t>
            </a:r>
            <a:r>
              <a:rPr lang="en" sz="1600" u="sng"/>
              <a:t>presence</a:t>
            </a:r>
            <a:r>
              <a:rPr lang="en" sz="1600"/>
              <a:t> by controlling all aspects of consumer interactions with the brand </a:t>
            </a:r>
            <a:endParaRPr sz="1600"/>
          </a:p>
        </p:txBody>
      </p:sp>
      <p:sp>
        <p:nvSpPr>
          <p:cNvPr id="294" name="Google Shape;294;p4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300" name="Google Shape;30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01" name="Google Shape;301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2" name="Google Shape;302;p47"/>
          <p:cNvSpPr txBox="1">
            <a:spLocks noGrp="1"/>
          </p:cNvSpPr>
          <p:nvPr>
            <p:ph type="subTitle" idx="4294967295"/>
          </p:nvPr>
        </p:nvSpPr>
        <p:spPr>
          <a:xfrm>
            <a:off x="3312809" y="28420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Building more effective recommendation systems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4294967295"/>
          </p:nvPr>
        </p:nvSpPr>
        <p:spPr>
          <a:xfrm>
            <a:off x="6306291" y="12604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Expanding seller presence (increased visibility)</a:t>
            </a:r>
            <a:endParaRPr sz="1600"/>
          </a:p>
        </p:txBody>
      </p:sp>
      <p:sp>
        <p:nvSpPr>
          <p:cNvPr id="304" name="Google Shape;304;p47"/>
          <p:cNvSpPr txBox="1">
            <a:spLocks noGrp="1"/>
          </p:cNvSpPr>
          <p:nvPr>
            <p:ph type="subTitle" idx="4294967295"/>
          </p:nvPr>
        </p:nvSpPr>
        <p:spPr>
          <a:xfrm>
            <a:off x="362209" y="28420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Understanding customers’ purchasing patterns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4294967295"/>
          </p:nvPr>
        </p:nvSpPr>
        <p:spPr>
          <a:xfrm>
            <a:off x="6230101" y="3632000"/>
            <a:ext cx="2197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Enhancing seller presence (increased sales to existing customers)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306" name="Google Shape;306;p47"/>
          <p:cNvGrpSpPr/>
          <p:nvPr/>
        </p:nvGrpSpPr>
        <p:grpSpPr>
          <a:xfrm>
            <a:off x="938505" y="1887156"/>
            <a:ext cx="914420" cy="914420"/>
            <a:chOff x="1739650" y="1887150"/>
            <a:chExt cx="684600" cy="684600"/>
          </a:xfrm>
        </p:grpSpPr>
        <p:sp>
          <p:nvSpPr>
            <p:cNvPr id="307" name="Google Shape;307;p47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47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309" name="Google Shape;309;p47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7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7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7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7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7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5" name="Google Shape;315;p47"/>
          <p:cNvGrpSpPr/>
          <p:nvPr/>
        </p:nvGrpSpPr>
        <p:grpSpPr>
          <a:xfrm>
            <a:off x="6882573" y="2677106"/>
            <a:ext cx="914420" cy="914420"/>
            <a:chOff x="6719750" y="1887150"/>
            <a:chExt cx="684600" cy="684600"/>
          </a:xfrm>
        </p:grpSpPr>
        <p:sp>
          <p:nvSpPr>
            <p:cNvPr id="316" name="Google Shape;316;p47"/>
            <p:cNvSpPr/>
            <p:nvPr/>
          </p:nvSpPr>
          <p:spPr>
            <a:xfrm>
              <a:off x="67197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" name="Google Shape;317;p47"/>
            <p:cNvGrpSpPr/>
            <p:nvPr/>
          </p:nvGrpSpPr>
          <p:grpSpPr>
            <a:xfrm>
              <a:off x="6878853" y="2037475"/>
              <a:ext cx="366392" cy="383955"/>
              <a:chOff x="3539102" y="2427549"/>
              <a:chExt cx="355099" cy="355481"/>
            </a:xfrm>
          </p:grpSpPr>
          <p:sp>
            <p:nvSpPr>
              <p:cNvPr id="318" name="Google Shape;318;p47"/>
              <p:cNvSpPr/>
              <p:nvPr/>
            </p:nvSpPr>
            <p:spPr>
              <a:xfrm>
                <a:off x="3539102" y="2561320"/>
                <a:ext cx="355099" cy="221710"/>
              </a:xfrm>
              <a:custGeom>
                <a:avLst/>
                <a:gdLst/>
                <a:ahLst/>
                <a:cxnLst/>
                <a:rect l="l" t="t" r="r" b="b"/>
                <a:pathLst>
                  <a:path w="11157" h="6966" extrusionOk="0">
                    <a:moveTo>
                      <a:pt x="2953" y="3131"/>
                    </a:moveTo>
                    <a:lnTo>
                      <a:pt x="2953" y="6644"/>
                    </a:lnTo>
                    <a:lnTo>
                      <a:pt x="1537" y="6644"/>
                    </a:lnTo>
                    <a:lnTo>
                      <a:pt x="1537" y="3131"/>
                    </a:lnTo>
                    <a:close/>
                    <a:moveTo>
                      <a:pt x="6263" y="2250"/>
                    </a:moveTo>
                    <a:lnTo>
                      <a:pt x="6263" y="6644"/>
                    </a:lnTo>
                    <a:lnTo>
                      <a:pt x="4858" y="6644"/>
                    </a:lnTo>
                    <a:lnTo>
                      <a:pt x="4858" y="2250"/>
                    </a:lnTo>
                    <a:close/>
                    <a:moveTo>
                      <a:pt x="9585" y="333"/>
                    </a:moveTo>
                    <a:lnTo>
                      <a:pt x="9585" y="6644"/>
                    </a:lnTo>
                    <a:lnTo>
                      <a:pt x="8168" y="6644"/>
                    </a:lnTo>
                    <a:lnTo>
                      <a:pt x="8168" y="333"/>
                    </a:lnTo>
                    <a:close/>
                    <a:moveTo>
                      <a:pt x="8025" y="0"/>
                    </a:moveTo>
                    <a:cubicBezTo>
                      <a:pt x="7930" y="0"/>
                      <a:pt x="7859" y="83"/>
                      <a:pt x="7859" y="167"/>
                    </a:cubicBezTo>
                    <a:lnTo>
                      <a:pt x="7859" y="6644"/>
                    </a:lnTo>
                    <a:lnTo>
                      <a:pt x="6609" y="6644"/>
                    </a:lnTo>
                    <a:lnTo>
                      <a:pt x="6609" y="2084"/>
                    </a:lnTo>
                    <a:cubicBezTo>
                      <a:pt x="6609" y="2000"/>
                      <a:pt x="6537" y="1917"/>
                      <a:pt x="6442" y="1917"/>
                    </a:cubicBezTo>
                    <a:lnTo>
                      <a:pt x="4704" y="1917"/>
                    </a:lnTo>
                    <a:cubicBezTo>
                      <a:pt x="4608" y="1917"/>
                      <a:pt x="4537" y="2000"/>
                      <a:pt x="4537" y="2084"/>
                    </a:cubicBezTo>
                    <a:lnTo>
                      <a:pt x="4537" y="6644"/>
                    </a:lnTo>
                    <a:lnTo>
                      <a:pt x="3287" y="6644"/>
                    </a:lnTo>
                    <a:lnTo>
                      <a:pt x="3287" y="2965"/>
                    </a:lnTo>
                    <a:cubicBezTo>
                      <a:pt x="3287" y="2881"/>
                      <a:pt x="3215" y="2798"/>
                      <a:pt x="3120" y="2798"/>
                    </a:cubicBezTo>
                    <a:lnTo>
                      <a:pt x="1382" y="2798"/>
                    </a:lnTo>
                    <a:cubicBezTo>
                      <a:pt x="1298" y="2798"/>
                      <a:pt x="1215" y="2881"/>
                      <a:pt x="1215" y="2965"/>
                    </a:cubicBezTo>
                    <a:lnTo>
                      <a:pt x="1215" y="6644"/>
                    </a:lnTo>
                    <a:lnTo>
                      <a:pt x="167" y="6644"/>
                    </a:lnTo>
                    <a:cubicBezTo>
                      <a:pt x="72" y="6644"/>
                      <a:pt x="1" y="6715"/>
                      <a:pt x="1" y="6810"/>
                    </a:cubicBezTo>
                    <a:cubicBezTo>
                      <a:pt x="1" y="6894"/>
                      <a:pt x="72" y="6965"/>
                      <a:pt x="167" y="6965"/>
                    </a:cubicBezTo>
                    <a:lnTo>
                      <a:pt x="11002" y="6965"/>
                    </a:lnTo>
                    <a:cubicBezTo>
                      <a:pt x="11085" y="6965"/>
                      <a:pt x="11157" y="6894"/>
                      <a:pt x="11157" y="6810"/>
                    </a:cubicBezTo>
                    <a:cubicBezTo>
                      <a:pt x="11145" y="6715"/>
                      <a:pt x="11073" y="6644"/>
                      <a:pt x="10990" y="6644"/>
                    </a:cubicBezTo>
                    <a:lnTo>
                      <a:pt x="9930" y="6644"/>
                    </a:lnTo>
                    <a:lnTo>
                      <a:pt x="9930" y="167"/>
                    </a:lnTo>
                    <a:cubicBezTo>
                      <a:pt x="9930" y="83"/>
                      <a:pt x="9859" y="0"/>
                      <a:pt x="97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7"/>
              <p:cNvSpPr/>
              <p:nvPr/>
            </p:nvSpPr>
            <p:spPr>
              <a:xfrm>
                <a:off x="3544417" y="2427549"/>
                <a:ext cx="339568" cy="205415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6454" extrusionOk="0">
                    <a:moveTo>
                      <a:pt x="10157" y="0"/>
                    </a:moveTo>
                    <a:cubicBezTo>
                      <a:pt x="10125" y="0"/>
                      <a:pt x="10093" y="4"/>
                      <a:pt x="10061" y="12"/>
                    </a:cubicBezTo>
                    <a:lnTo>
                      <a:pt x="8656" y="191"/>
                    </a:lnTo>
                    <a:cubicBezTo>
                      <a:pt x="8382" y="214"/>
                      <a:pt x="8180" y="488"/>
                      <a:pt x="8216" y="762"/>
                    </a:cubicBezTo>
                    <a:cubicBezTo>
                      <a:pt x="8238" y="1032"/>
                      <a:pt x="8483" y="1217"/>
                      <a:pt x="8751" y="1217"/>
                    </a:cubicBezTo>
                    <a:cubicBezTo>
                      <a:pt x="8767" y="1217"/>
                      <a:pt x="8783" y="1216"/>
                      <a:pt x="8799" y="1215"/>
                    </a:cubicBezTo>
                    <a:lnTo>
                      <a:pt x="8906" y="1203"/>
                    </a:lnTo>
                    <a:lnTo>
                      <a:pt x="8906" y="1203"/>
                    </a:lnTo>
                    <a:cubicBezTo>
                      <a:pt x="7204" y="3191"/>
                      <a:pt x="5156" y="4215"/>
                      <a:pt x="3715" y="4727"/>
                    </a:cubicBezTo>
                    <a:cubicBezTo>
                      <a:pt x="1917" y="5370"/>
                      <a:pt x="524" y="5429"/>
                      <a:pt x="500" y="5429"/>
                    </a:cubicBezTo>
                    <a:cubicBezTo>
                      <a:pt x="227" y="5441"/>
                      <a:pt x="0" y="5679"/>
                      <a:pt x="12" y="5965"/>
                    </a:cubicBezTo>
                    <a:cubicBezTo>
                      <a:pt x="24" y="6239"/>
                      <a:pt x="250" y="6453"/>
                      <a:pt x="524" y="6453"/>
                    </a:cubicBezTo>
                    <a:lnTo>
                      <a:pt x="536" y="6453"/>
                    </a:lnTo>
                    <a:cubicBezTo>
                      <a:pt x="596" y="6453"/>
                      <a:pt x="2084" y="6394"/>
                      <a:pt x="4037" y="5703"/>
                    </a:cubicBezTo>
                    <a:cubicBezTo>
                      <a:pt x="5132" y="5322"/>
                      <a:pt x="6156" y="4798"/>
                      <a:pt x="7096" y="4167"/>
                    </a:cubicBezTo>
                    <a:cubicBezTo>
                      <a:pt x="7168" y="4120"/>
                      <a:pt x="7192" y="4013"/>
                      <a:pt x="7144" y="3941"/>
                    </a:cubicBezTo>
                    <a:cubicBezTo>
                      <a:pt x="7113" y="3895"/>
                      <a:pt x="7058" y="3869"/>
                      <a:pt x="7003" y="3869"/>
                    </a:cubicBezTo>
                    <a:cubicBezTo>
                      <a:pt x="6973" y="3869"/>
                      <a:pt x="6943" y="3877"/>
                      <a:pt x="6918" y="3893"/>
                    </a:cubicBezTo>
                    <a:cubicBezTo>
                      <a:pt x="5989" y="4513"/>
                      <a:pt x="5001" y="5025"/>
                      <a:pt x="3929" y="5394"/>
                    </a:cubicBezTo>
                    <a:cubicBezTo>
                      <a:pt x="2024" y="6084"/>
                      <a:pt x="596" y="6120"/>
                      <a:pt x="536" y="6120"/>
                    </a:cubicBezTo>
                    <a:cubicBezTo>
                      <a:pt x="429" y="6120"/>
                      <a:pt x="358" y="6049"/>
                      <a:pt x="358" y="5953"/>
                    </a:cubicBezTo>
                    <a:cubicBezTo>
                      <a:pt x="358" y="5846"/>
                      <a:pt x="429" y="5751"/>
                      <a:pt x="536" y="5751"/>
                    </a:cubicBezTo>
                    <a:cubicBezTo>
                      <a:pt x="548" y="5751"/>
                      <a:pt x="1989" y="5691"/>
                      <a:pt x="3834" y="5036"/>
                    </a:cubicBezTo>
                    <a:cubicBezTo>
                      <a:pt x="5406" y="4489"/>
                      <a:pt x="7632" y="3346"/>
                      <a:pt x="9454" y="1084"/>
                    </a:cubicBezTo>
                    <a:cubicBezTo>
                      <a:pt x="9534" y="969"/>
                      <a:pt x="9459" y="809"/>
                      <a:pt x="9315" y="809"/>
                    </a:cubicBezTo>
                    <a:cubicBezTo>
                      <a:pt x="9310" y="809"/>
                      <a:pt x="9304" y="809"/>
                      <a:pt x="9299" y="810"/>
                    </a:cubicBezTo>
                    <a:lnTo>
                      <a:pt x="8775" y="869"/>
                    </a:lnTo>
                    <a:cubicBezTo>
                      <a:pt x="8768" y="870"/>
                      <a:pt x="8761" y="871"/>
                      <a:pt x="8754" y="871"/>
                    </a:cubicBezTo>
                    <a:cubicBezTo>
                      <a:pt x="8676" y="871"/>
                      <a:pt x="8595" y="815"/>
                      <a:pt x="8573" y="738"/>
                    </a:cubicBezTo>
                    <a:cubicBezTo>
                      <a:pt x="8537" y="631"/>
                      <a:pt x="8620" y="512"/>
                      <a:pt x="8740" y="500"/>
                    </a:cubicBezTo>
                    <a:lnTo>
                      <a:pt x="10133" y="322"/>
                    </a:lnTo>
                    <a:cubicBezTo>
                      <a:pt x="10139" y="321"/>
                      <a:pt x="10146" y="320"/>
                      <a:pt x="10153" y="320"/>
                    </a:cubicBezTo>
                    <a:cubicBezTo>
                      <a:pt x="10253" y="320"/>
                      <a:pt x="10347" y="400"/>
                      <a:pt x="10347" y="500"/>
                    </a:cubicBezTo>
                    <a:lnTo>
                      <a:pt x="10347" y="1893"/>
                    </a:lnTo>
                    <a:cubicBezTo>
                      <a:pt x="10347" y="2000"/>
                      <a:pt x="10252" y="2072"/>
                      <a:pt x="10168" y="2072"/>
                    </a:cubicBezTo>
                    <a:cubicBezTo>
                      <a:pt x="10073" y="2072"/>
                      <a:pt x="9990" y="1988"/>
                      <a:pt x="9990" y="1893"/>
                    </a:cubicBezTo>
                    <a:lnTo>
                      <a:pt x="9990" y="1477"/>
                    </a:lnTo>
                    <a:cubicBezTo>
                      <a:pt x="9990" y="1417"/>
                      <a:pt x="9942" y="1346"/>
                      <a:pt x="9883" y="1334"/>
                    </a:cubicBezTo>
                    <a:cubicBezTo>
                      <a:pt x="9866" y="1324"/>
                      <a:pt x="9848" y="1319"/>
                      <a:pt x="9830" y="1319"/>
                    </a:cubicBezTo>
                    <a:cubicBezTo>
                      <a:pt x="9784" y="1319"/>
                      <a:pt x="9738" y="1347"/>
                      <a:pt x="9704" y="1381"/>
                    </a:cubicBezTo>
                    <a:cubicBezTo>
                      <a:pt x="9085" y="2119"/>
                      <a:pt x="8394" y="2810"/>
                      <a:pt x="7632" y="3382"/>
                    </a:cubicBezTo>
                    <a:cubicBezTo>
                      <a:pt x="7561" y="3441"/>
                      <a:pt x="7537" y="3548"/>
                      <a:pt x="7597" y="3608"/>
                    </a:cubicBezTo>
                    <a:cubicBezTo>
                      <a:pt x="7635" y="3646"/>
                      <a:pt x="7692" y="3674"/>
                      <a:pt x="7744" y="3674"/>
                    </a:cubicBezTo>
                    <a:cubicBezTo>
                      <a:pt x="7773" y="3674"/>
                      <a:pt x="7801" y="3665"/>
                      <a:pt x="7823" y="3643"/>
                    </a:cubicBezTo>
                    <a:cubicBezTo>
                      <a:pt x="8489" y="3131"/>
                      <a:pt x="9109" y="2548"/>
                      <a:pt x="9656" y="1917"/>
                    </a:cubicBezTo>
                    <a:cubicBezTo>
                      <a:pt x="9668" y="2179"/>
                      <a:pt x="9894" y="2405"/>
                      <a:pt x="10156" y="2405"/>
                    </a:cubicBezTo>
                    <a:cubicBezTo>
                      <a:pt x="10442" y="2405"/>
                      <a:pt x="10668" y="2179"/>
                      <a:pt x="10668" y="1893"/>
                    </a:cubicBezTo>
                    <a:lnTo>
                      <a:pt x="10668" y="500"/>
                    </a:lnTo>
                    <a:cubicBezTo>
                      <a:pt x="10621" y="369"/>
                      <a:pt x="10561" y="238"/>
                      <a:pt x="10466" y="131"/>
                    </a:cubicBezTo>
                    <a:cubicBezTo>
                      <a:pt x="10382" y="48"/>
                      <a:pt x="10270" y="0"/>
                      <a:pt x="10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47"/>
          <p:cNvGrpSpPr/>
          <p:nvPr/>
        </p:nvGrpSpPr>
        <p:grpSpPr>
          <a:xfrm>
            <a:off x="6882583" y="305560"/>
            <a:ext cx="914420" cy="914420"/>
            <a:chOff x="5343938" y="1601238"/>
            <a:chExt cx="684600" cy="684600"/>
          </a:xfrm>
        </p:grpSpPr>
        <p:sp>
          <p:nvSpPr>
            <p:cNvPr id="321" name="Google Shape;321;p47"/>
            <p:cNvSpPr/>
            <p:nvPr/>
          </p:nvSpPr>
          <p:spPr>
            <a:xfrm>
              <a:off x="5343938" y="1601238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7"/>
            <p:cNvGrpSpPr/>
            <p:nvPr/>
          </p:nvGrpSpPr>
          <p:grpSpPr>
            <a:xfrm>
              <a:off x="5449957" y="1785560"/>
              <a:ext cx="472602" cy="315978"/>
              <a:chOff x="4048787" y="2977019"/>
              <a:chExt cx="283488" cy="198604"/>
            </a:xfrm>
          </p:grpSpPr>
          <p:sp>
            <p:nvSpPr>
              <p:cNvPr id="323" name="Google Shape;323;p47"/>
              <p:cNvSpPr/>
              <p:nvPr/>
            </p:nvSpPr>
            <p:spPr>
              <a:xfrm>
                <a:off x="4277659" y="3015880"/>
                <a:ext cx="25048" cy="1912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01" extrusionOk="0">
                    <a:moveTo>
                      <a:pt x="157" y="1"/>
                    </a:moveTo>
                    <a:cubicBezTo>
                      <a:pt x="113" y="1"/>
                      <a:pt x="70" y="22"/>
                      <a:pt x="49" y="65"/>
                    </a:cubicBezTo>
                    <a:cubicBezTo>
                      <a:pt x="1" y="125"/>
                      <a:pt x="13" y="220"/>
                      <a:pt x="84" y="256"/>
                    </a:cubicBezTo>
                    <a:cubicBezTo>
                      <a:pt x="239" y="363"/>
                      <a:pt x="382" y="470"/>
                      <a:pt x="549" y="577"/>
                    </a:cubicBezTo>
                    <a:cubicBezTo>
                      <a:pt x="584" y="589"/>
                      <a:pt x="608" y="601"/>
                      <a:pt x="620" y="601"/>
                    </a:cubicBezTo>
                    <a:cubicBezTo>
                      <a:pt x="668" y="601"/>
                      <a:pt x="715" y="589"/>
                      <a:pt x="739" y="541"/>
                    </a:cubicBezTo>
                    <a:cubicBezTo>
                      <a:pt x="787" y="482"/>
                      <a:pt x="775" y="398"/>
                      <a:pt x="703" y="351"/>
                    </a:cubicBezTo>
                    <a:cubicBezTo>
                      <a:pt x="537" y="232"/>
                      <a:pt x="382" y="125"/>
                      <a:pt x="239" y="29"/>
                    </a:cubicBezTo>
                    <a:cubicBezTo>
                      <a:pt x="215" y="10"/>
                      <a:pt x="186" y="1"/>
                      <a:pt x="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7"/>
              <p:cNvSpPr/>
              <p:nvPr/>
            </p:nvSpPr>
            <p:spPr>
              <a:xfrm>
                <a:off x="4101462" y="2977019"/>
                <a:ext cx="165630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1334" extrusionOk="0">
                    <a:moveTo>
                      <a:pt x="2810" y="0"/>
                    </a:moveTo>
                    <a:cubicBezTo>
                      <a:pt x="2132" y="0"/>
                      <a:pt x="1239" y="357"/>
                      <a:pt x="84" y="1084"/>
                    </a:cubicBezTo>
                    <a:cubicBezTo>
                      <a:pt x="24" y="1119"/>
                      <a:pt x="1" y="1215"/>
                      <a:pt x="48" y="1274"/>
                    </a:cubicBezTo>
                    <a:cubicBezTo>
                      <a:pt x="72" y="1322"/>
                      <a:pt x="120" y="1334"/>
                      <a:pt x="167" y="1334"/>
                    </a:cubicBezTo>
                    <a:cubicBezTo>
                      <a:pt x="191" y="1334"/>
                      <a:pt x="203" y="1334"/>
                      <a:pt x="239" y="1322"/>
                    </a:cubicBezTo>
                    <a:cubicBezTo>
                      <a:pt x="1334" y="619"/>
                      <a:pt x="2167" y="274"/>
                      <a:pt x="2798" y="274"/>
                    </a:cubicBezTo>
                    <a:cubicBezTo>
                      <a:pt x="3346" y="274"/>
                      <a:pt x="4061" y="524"/>
                      <a:pt x="4965" y="1060"/>
                    </a:cubicBezTo>
                    <a:cubicBezTo>
                      <a:pt x="4987" y="1077"/>
                      <a:pt x="5014" y="1085"/>
                      <a:pt x="5041" y="1085"/>
                    </a:cubicBezTo>
                    <a:cubicBezTo>
                      <a:pt x="5088" y="1085"/>
                      <a:pt x="5138" y="1062"/>
                      <a:pt x="5168" y="1024"/>
                    </a:cubicBezTo>
                    <a:cubicBezTo>
                      <a:pt x="5204" y="953"/>
                      <a:pt x="5180" y="869"/>
                      <a:pt x="5120" y="834"/>
                    </a:cubicBezTo>
                    <a:cubicBezTo>
                      <a:pt x="4168" y="262"/>
                      <a:pt x="3406" y="0"/>
                      <a:pt x="2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7"/>
              <p:cNvSpPr/>
              <p:nvPr/>
            </p:nvSpPr>
            <p:spPr>
              <a:xfrm>
                <a:off x="4048787" y="3000508"/>
                <a:ext cx="283488" cy="17511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5502" extrusionOk="0">
                    <a:moveTo>
                      <a:pt x="4453" y="286"/>
                    </a:moveTo>
                    <a:cubicBezTo>
                      <a:pt x="5596" y="286"/>
                      <a:pt x="7894" y="2072"/>
                      <a:pt x="8561" y="2620"/>
                    </a:cubicBezTo>
                    <a:cubicBezTo>
                      <a:pt x="8609" y="2655"/>
                      <a:pt x="8621" y="2691"/>
                      <a:pt x="8621" y="2751"/>
                    </a:cubicBezTo>
                    <a:cubicBezTo>
                      <a:pt x="8621" y="2810"/>
                      <a:pt x="8609" y="2858"/>
                      <a:pt x="8561" y="2894"/>
                    </a:cubicBezTo>
                    <a:cubicBezTo>
                      <a:pt x="7894" y="3441"/>
                      <a:pt x="5596" y="5227"/>
                      <a:pt x="4453" y="5227"/>
                    </a:cubicBezTo>
                    <a:cubicBezTo>
                      <a:pt x="3310" y="5227"/>
                      <a:pt x="1013" y="3441"/>
                      <a:pt x="346" y="2894"/>
                    </a:cubicBezTo>
                    <a:cubicBezTo>
                      <a:pt x="298" y="2858"/>
                      <a:pt x="286" y="2810"/>
                      <a:pt x="286" y="2751"/>
                    </a:cubicBezTo>
                    <a:cubicBezTo>
                      <a:pt x="286" y="2691"/>
                      <a:pt x="310" y="2655"/>
                      <a:pt x="346" y="2620"/>
                    </a:cubicBezTo>
                    <a:cubicBezTo>
                      <a:pt x="1013" y="2072"/>
                      <a:pt x="3310" y="286"/>
                      <a:pt x="4453" y="286"/>
                    </a:cubicBezTo>
                    <a:close/>
                    <a:moveTo>
                      <a:pt x="4453" y="0"/>
                    </a:moveTo>
                    <a:cubicBezTo>
                      <a:pt x="3251" y="0"/>
                      <a:pt x="1060" y="1679"/>
                      <a:pt x="167" y="2405"/>
                    </a:cubicBezTo>
                    <a:cubicBezTo>
                      <a:pt x="60" y="2501"/>
                      <a:pt x="1" y="2620"/>
                      <a:pt x="1" y="2751"/>
                    </a:cubicBezTo>
                    <a:cubicBezTo>
                      <a:pt x="1" y="2882"/>
                      <a:pt x="60" y="3025"/>
                      <a:pt x="167" y="3096"/>
                    </a:cubicBezTo>
                    <a:cubicBezTo>
                      <a:pt x="1060" y="3822"/>
                      <a:pt x="3251" y="5501"/>
                      <a:pt x="4453" y="5501"/>
                    </a:cubicBezTo>
                    <a:cubicBezTo>
                      <a:pt x="5656" y="5501"/>
                      <a:pt x="7847" y="3822"/>
                      <a:pt x="8740" y="3096"/>
                    </a:cubicBezTo>
                    <a:cubicBezTo>
                      <a:pt x="8847" y="3001"/>
                      <a:pt x="8906" y="2882"/>
                      <a:pt x="8906" y="2751"/>
                    </a:cubicBezTo>
                    <a:cubicBezTo>
                      <a:pt x="8906" y="2620"/>
                      <a:pt x="8847" y="2501"/>
                      <a:pt x="8740" y="2405"/>
                    </a:cubicBezTo>
                    <a:cubicBezTo>
                      <a:pt x="7847" y="1679"/>
                      <a:pt x="5656" y="0"/>
                      <a:pt x="4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7"/>
              <p:cNvSpPr/>
              <p:nvPr/>
            </p:nvSpPr>
            <p:spPr>
              <a:xfrm>
                <a:off x="4126478" y="3024347"/>
                <a:ext cx="129220" cy="127437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4004" extrusionOk="0">
                    <a:moveTo>
                      <a:pt x="2016" y="0"/>
                    </a:moveTo>
                    <a:cubicBezTo>
                      <a:pt x="1995" y="0"/>
                      <a:pt x="1974" y="1"/>
                      <a:pt x="1953" y="1"/>
                    </a:cubicBezTo>
                    <a:cubicBezTo>
                      <a:pt x="893" y="25"/>
                      <a:pt x="48" y="894"/>
                      <a:pt x="12" y="1930"/>
                    </a:cubicBezTo>
                    <a:cubicBezTo>
                      <a:pt x="0" y="2454"/>
                      <a:pt x="179" y="2942"/>
                      <a:pt x="512" y="3299"/>
                    </a:cubicBezTo>
                    <a:cubicBezTo>
                      <a:pt x="542" y="3329"/>
                      <a:pt x="578" y="3344"/>
                      <a:pt x="613" y="3344"/>
                    </a:cubicBezTo>
                    <a:cubicBezTo>
                      <a:pt x="649" y="3344"/>
                      <a:pt x="685" y="3329"/>
                      <a:pt x="715" y="3299"/>
                    </a:cubicBezTo>
                    <a:cubicBezTo>
                      <a:pt x="762" y="3252"/>
                      <a:pt x="774" y="3169"/>
                      <a:pt x="715" y="3109"/>
                    </a:cubicBezTo>
                    <a:cubicBezTo>
                      <a:pt x="429" y="2776"/>
                      <a:pt x="286" y="2359"/>
                      <a:pt x="298" y="1906"/>
                    </a:cubicBezTo>
                    <a:cubicBezTo>
                      <a:pt x="346" y="1025"/>
                      <a:pt x="1060" y="299"/>
                      <a:pt x="1941" y="263"/>
                    </a:cubicBezTo>
                    <a:cubicBezTo>
                      <a:pt x="1969" y="262"/>
                      <a:pt x="1996" y="261"/>
                      <a:pt x="2024" y="261"/>
                    </a:cubicBezTo>
                    <a:cubicBezTo>
                      <a:pt x="2975" y="261"/>
                      <a:pt x="3762" y="1053"/>
                      <a:pt x="3739" y="2026"/>
                    </a:cubicBezTo>
                    <a:cubicBezTo>
                      <a:pt x="3727" y="2930"/>
                      <a:pt x="2977" y="3692"/>
                      <a:pt x="2072" y="3716"/>
                    </a:cubicBezTo>
                    <a:cubicBezTo>
                      <a:pt x="2050" y="3717"/>
                      <a:pt x="2027" y="3717"/>
                      <a:pt x="2005" y="3717"/>
                    </a:cubicBezTo>
                    <a:cubicBezTo>
                      <a:pt x="1717" y="3717"/>
                      <a:pt x="1423" y="3646"/>
                      <a:pt x="1191" y="3514"/>
                    </a:cubicBezTo>
                    <a:cubicBezTo>
                      <a:pt x="1167" y="3500"/>
                      <a:pt x="1144" y="3493"/>
                      <a:pt x="1121" y="3493"/>
                    </a:cubicBezTo>
                    <a:cubicBezTo>
                      <a:pt x="1086" y="3493"/>
                      <a:pt x="1053" y="3509"/>
                      <a:pt x="1024" y="3538"/>
                    </a:cubicBezTo>
                    <a:cubicBezTo>
                      <a:pt x="965" y="3597"/>
                      <a:pt x="989" y="3716"/>
                      <a:pt x="1060" y="3764"/>
                    </a:cubicBezTo>
                    <a:cubicBezTo>
                      <a:pt x="1339" y="3920"/>
                      <a:pt x="1660" y="4003"/>
                      <a:pt x="1993" y="4003"/>
                    </a:cubicBezTo>
                    <a:cubicBezTo>
                      <a:pt x="2015" y="4003"/>
                      <a:pt x="2038" y="4003"/>
                      <a:pt x="2060" y="4002"/>
                    </a:cubicBezTo>
                    <a:cubicBezTo>
                      <a:pt x="3108" y="3966"/>
                      <a:pt x="3989" y="3121"/>
                      <a:pt x="4025" y="2061"/>
                    </a:cubicBezTo>
                    <a:cubicBezTo>
                      <a:pt x="4060" y="939"/>
                      <a:pt x="3142" y="0"/>
                      <a:pt x="2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7"/>
              <p:cNvSpPr/>
              <p:nvPr/>
            </p:nvSpPr>
            <p:spPr>
              <a:xfrm>
                <a:off x="4156778" y="3054678"/>
                <a:ext cx="68238" cy="6827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5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44"/>
                      <a:pt x="1072" y="2144"/>
                    </a:cubicBezTo>
                    <a:cubicBezTo>
                      <a:pt x="1668" y="2144"/>
                      <a:pt x="2144" y="1668"/>
                      <a:pt x="2144" y="1073"/>
                    </a:cubicBezTo>
                    <a:cubicBezTo>
                      <a:pt x="2132" y="977"/>
                      <a:pt x="2073" y="918"/>
                      <a:pt x="2001" y="918"/>
                    </a:cubicBezTo>
                    <a:cubicBezTo>
                      <a:pt x="1918" y="918"/>
                      <a:pt x="1858" y="977"/>
                      <a:pt x="1858" y="1049"/>
                    </a:cubicBezTo>
                    <a:cubicBezTo>
                      <a:pt x="1858" y="1489"/>
                      <a:pt x="1501" y="1846"/>
                      <a:pt x="1072" y="1846"/>
                    </a:cubicBezTo>
                    <a:cubicBezTo>
                      <a:pt x="644" y="1846"/>
                      <a:pt x="287" y="1489"/>
                      <a:pt x="287" y="1049"/>
                    </a:cubicBezTo>
                    <a:cubicBezTo>
                      <a:pt x="287" y="620"/>
                      <a:pt x="644" y="263"/>
                      <a:pt x="1072" y="263"/>
                    </a:cubicBezTo>
                    <a:cubicBezTo>
                      <a:pt x="1144" y="263"/>
                      <a:pt x="1203" y="203"/>
                      <a:pt x="1203" y="132"/>
                    </a:cubicBezTo>
                    <a:cubicBezTo>
                      <a:pt x="1203" y="60"/>
                      <a:pt x="1144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7"/>
              <p:cNvSpPr/>
              <p:nvPr/>
            </p:nvSpPr>
            <p:spPr>
              <a:xfrm>
                <a:off x="4198090" y="3060375"/>
                <a:ext cx="20879" cy="20879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322" y="1"/>
                    </a:moveTo>
                    <a:cubicBezTo>
                      <a:pt x="143" y="1"/>
                      <a:pt x="1" y="143"/>
                      <a:pt x="1" y="322"/>
                    </a:cubicBezTo>
                    <a:cubicBezTo>
                      <a:pt x="1" y="501"/>
                      <a:pt x="143" y="655"/>
                      <a:pt x="322" y="655"/>
                    </a:cubicBezTo>
                    <a:cubicBezTo>
                      <a:pt x="501" y="655"/>
                      <a:pt x="655" y="501"/>
                      <a:pt x="655" y="322"/>
                    </a:cubicBezTo>
                    <a:cubicBezTo>
                      <a:pt x="655" y="143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" name="Google Shape;329;p47"/>
          <p:cNvGrpSpPr/>
          <p:nvPr/>
        </p:nvGrpSpPr>
        <p:grpSpPr>
          <a:xfrm>
            <a:off x="3889097" y="1887156"/>
            <a:ext cx="914420" cy="914420"/>
            <a:chOff x="4229697" y="1887150"/>
            <a:chExt cx="684600" cy="684600"/>
          </a:xfrm>
        </p:grpSpPr>
        <p:sp>
          <p:nvSpPr>
            <p:cNvPr id="330" name="Google Shape;330;p47"/>
            <p:cNvSpPr/>
            <p:nvPr/>
          </p:nvSpPr>
          <p:spPr>
            <a:xfrm>
              <a:off x="4229697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" name="Google Shape;331;p47"/>
            <p:cNvGrpSpPr/>
            <p:nvPr/>
          </p:nvGrpSpPr>
          <p:grpSpPr>
            <a:xfrm>
              <a:off x="4350126" y="2027002"/>
              <a:ext cx="443735" cy="404895"/>
              <a:chOff x="6571955" y="2919170"/>
              <a:chExt cx="308878" cy="311170"/>
            </a:xfrm>
          </p:grpSpPr>
          <p:sp>
            <p:nvSpPr>
              <p:cNvPr id="332" name="Google Shape;332;p47"/>
              <p:cNvSpPr/>
              <p:nvPr/>
            </p:nvSpPr>
            <p:spPr>
              <a:xfrm>
                <a:off x="6571955" y="2919170"/>
                <a:ext cx="245982" cy="237675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7467" extrusionOk="0">
                    <a:moveTo>
                      <a:pt x="3084" y="1680"/>
                    </a:moveTo>
                    <a:cubicBezTo>
                      <a:pt x="3405" y="1680"/>
                      <a:pt x="3679" y="1942"/>
                      <a:pt x="3679" y="2275"/>
                    </a:cubicBezTo>
                    <a:lnTo>
                      <a:pt x="3679" y="4049"/>
                    </a:lnTo>
                    <a:cubicBezTo>
                      <a:pt x="3679" y="4371"/>
                      <a:pt x="3405" y="4644"/>
                      <a:pt x="3084" y="4644"/>
                    </a:cubicBezTo>
                    <a:lnTo>
                      <a:pt x="2203" y="4644"/>
                    </a:lnTo>
                    <a:cubicBezTo>
                      <a:pt x="2143" y="4644"/>
                      <a:pt x="2084" y="4680"/>
                      <a:pt x="2072" y="4740"/>
                    </a:cubicBezTo>
                    <a:cubicBezTo>
                      <a:pt x="2060" y="4787"/>
                      <a:pt x="1929" y="5204"/>
                      <a:pt x="2096" y="5490"/>
                    </a:cubicBezTo>
                    <a:cubicBezTo>
                      <a:pt x="2036" y="5478"/>
                      <a:pt x="1977" y="5442"/>
                      <a:pt x="1917" y="5395"/>
                    </a:cubicBezTo>
                    <a:cubicBezTo>
                      <a:pt x="1786" y="5299"/>
                      <a:pt x="1703" y="5073"/>
                      <a:pt x="1679" y="4775"/>
                    </a:cubicBezTo>
                    <a:cubicBezTo>
                      <a:pt x="1679" y="4704"/>
                      <a:pt x="1608" y="4644"/>
                      <a:pt x="1536" y="4644"/>
                    </a:cubicBezTo>
                    <a:lnTo>
                      <a:pt x="822" y="4644"/>
                    </a:lnTo>
                    <a:cubicBezTo>
                      <a:pt x="488" y="4644"/>
                      <a:pt x="226" y="4371"/>
                      <a:pt x="226" y="4049"/>
                    </a:cubicBezTo>
                    <a:lnTo>
                      <a:pt x="226" y="2275"/>
                    </a:lnTo>
                    <a:cubicBezTo>
                      <a:pt x="226" y="1942"/>
                      <a:pt x="488" y="1680"/>
                      <a:pt x="822" y="1680"/>
                    </a:cubicBezTo>
                    <a:close/>
                    <a:moveTo>
                      <a:pt x="2739" y="1"/>
                    </a:moveTo>
                    <a:cubicBezTo>
                      <a:pt x="2334" y="1"/>
                      <a:pt x="2024" y="322"/>
                      <a:pt x="2024" y="715"/>
                    </a:cubicBezTo>
                    <a:lnTo>
                      <a:pt x="2024" y="1382"/>
                    </a:lnTo>
                    <a:lnTo>
                      <a:pt x="881" y="1382"/>
                    </a:lnTo>
                    <a:cubicBezTo>
                      <a:pt x="393" y="1382"/>
                      <a:pt x="0" y="1763"/>
                      <a:pt x="0" y="2263"/>
                    </a:cubicBezTo>
                    <a:lnTo>
                      <a:pt x="0" y="4025"/>
                    </a:lnTo>
                    <a:cubicBezTo>
                      <a:pt x="0" y="4513"/>
                      <a:pt x="393" y="4906"/>
                      <a:pt x="881" y="4906"/>
                    </a:cubicBezTo>
                    <a:lnTo>
                      <a:pt x="1465" y="4906"/>
                    </a:lnTo>
                    <a:cubicBezTo>
                      <a:pt x="1500" y="5240"/>
                      <a:pt x="1619" y="5466"/>
                      <a:pt x="1822" y="5621"/>
                    </a:cubicBezTo>
                    <a:cubicBezTo>
                      <a:pt x="1893" y="5668"/>
                      <a:pt x="1953" y="5704"/>
                      <a:pt x="2024" y="5740"/>
                    </a:cubicBezTo>
                    <a:lnTo>
                      <a:pt x="2024" y="7323"/>
                    </a:lnTo>
                    <a:lnTo>
                      <a:pt x="1977" y="7323"/>
                    </a:lnTo>
                    <a:cubicBezTo>
                      <a:pt x="1977" y="7395"/>
                      <a:pt x="2036" y="7466"/>
                      <a:pt x="2131" y="7466"/>
                    </a:cubicBezTo>
                    <a:cubicBezTo>
                      <a:pt x="2215" y="7466"/>
                      <a:pt x="2274" y="7407"/>
                      <a:pt x="2274" y="7323"/>
                    </a:cubicBezTo>
                    <a:lnTo>
                      <a:pt x="2274" y="5787"/>
                    </a:lnTo>
                    <a:lnTo>
                      <a:pt x="2298" y="5787"/>
                    </a:lnTo>
                    <a:cubicBezTo>
                      <a:pt x="2393" y="5787"/>
                      <a:pt x="2489" y="5776"/>
                      <a:pt x="2548" y="5752"/>
                    </a:cubicBezTo>
                    <a:cubicBezTo>
                      <a:pt x="2620" y="5740"/>
                      <a:pt x="2679" y="5668"/>
                      <a:pt x="2679" y="5597"/>
                    </a:cubicBezTo>
                    <a:cubicBezTo>
                      <a:pt x="2679" y="5514"/>
                      <a:pt x="2620" y="5442"/>
                      <a:pt x="2548" y="5430"/>
                    </a:cubicBezTo>
                    <a:cubicBezTo>
                      <a:pt x="2477" y="5406"/>
                      <a:pt x="2429" y="5383"/>
                      <a:pt x="2393" y="5335"/>
                    </a:cubicBezTo>
                    <a:cubicBezTo>
                      <a:pt x="2322" y="5216"/>
                      <a:pt x="2334" y="5037"/>
                      <a:pt x="2370" y="4906"/>
                    </a:cubicBezTo>
                    <a:lnTo>
                      <a:pt x="3120" y="4906"/>
                    </a:lnTo>
                    <a:cubicBezTo>
                      <a:pt x="3620" y="4906"/>
                      <a:pt x="4001" y="4513"/>
                      <a:pt x="4001" y="4025"/>
                    </a:cubicBezTo>
                    <a:lnTo>
                      <a:pt x="4001" y="2263"/>
                    </a:lnTo>
                    <a:cubicBezTo>
                      <a:pt x="4001" y="1763"/>
                      <a:pt x="3620" y="1382"/>
                      <a:pt x="3120" y="1382"/>
                    </a:cubicBezTo>
                    <a:lnTo>
                      <a:pt x="2298" y="1382"/>
                    </a:lnTo>
                    <a:lnTo>
                      <a:pt x="2298" y="1156"/>
                    </a:lnTo>
                    <a:lnTo>
                      <a:pt x="3024" y="1156"/>
                    </a:lnTo>
                    <a:cubicBezTo>
                      <a:pt x="3096" y="1156"/>
                      <a:pt x="3167" y="1096"/>
                      <a:pt x="3167" y="1013"/>
                    </a:cubicBezTo>
                    <a:cubicBezTo>
                      <a:pt x="3167" y="930"/>
                      <a:pt x="3108" y="858"/>
                      <a:pt x="3024" y="858"/>
                    </a:cubicBezTo>
                    <a:lnTo>
                      <a:pt x="2298" y="858"/>
                    </a:lnTo>
                    <a:lnTo>
                      <a:pt x="2298" y="692"/>
                    </a:lnTo>
                    <a:cubicBezTo>
                      <a:pt x="2298" y="453"/>
                      <a:pt x="2489" y="263"/>
                      <a:pt x="2727" y="263"/>
                    </a:cubicBezTo>
                    <a:lnTo>
                      <a:pt x="7001" y="263"/>
                    </a:lnTo>
                    <a:cubicBezTo>
                      <a:pt x="7239" y="263"/>
                      <a:pt x="7430" y="453"/>
                      <a:pt x="7430" y="692"/>
                    </a:cubicBezTo>
                    <a:lnTo>
                      <a:pt x="7430" y="858"/>
                    </a:lnTo>
                    <a:lnTo>
                      <a:pt x="3632" y="858"/>
                    </a:lnTo>
                    <a:cubicBezTo>
                      <a:pt x="3560" y="858"/>
                      <a:pt x="3489" y="918"/>
                      <a:pt x="3489" y="1013"/>
                    </a:cubicBezTo>
                    <a:cubicBezTo>
                      <a:pt x="3489" y="1084"/>
                      <a:pt x="3548" y="1156"/>
                      <a:pt x="3632" y="1156"/>
                    </a:cubicBezTo>
                    <a:lnTo>
                      <a:pt x="7430" y="1156"/>
                    </a:lnTo>
                    <a:lnTo>
                      <a:pt x="7430" y="1823"/>
                    </a:lnTo>
                    <a:cubicBezTo>
                      <a:pt x="7430" y="1906"/>
                      <a:pt x="7489" y="1977"/>
                      <a:pt x="7573" y="1977"/>
                    </a:cubicBezTo>
                    <a:cubicBezTo>
                      <a:pt x="7656" y="1977"/>
                      <a:pt x="7727" y="1918"/>
                      <a:pt x="7727" y="1823"/>
                    </a:cubicBezTo>
                    <a:lnTo>
                      <a:pt x="7727" y="715"/>
                    </a:lnTo>
                    <a:cubicBezTo>
                      <a:pt x="7727" y="311"/>
                      <a:pt x="7394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7"/>
              <p:cNvSpPr/>
              <p:nvPr/>
            </p:nvSpPr>
            <p:spPr>
              <a:xfrm>
                <a:off x="6708760" y="3206436"/>
                <a:ext cx="33740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99" extrusionOk="0">
                    <a:moveTo>
                      <a:pt x="155" y="1"/>
                    </a:moveTo>
                    <a:cubicBezTo>
                      <a:pt x="84" y="1"/>
                      <a:pt x="0" y="60"/>
                      <a:pt x="0" y="156"/>
                    </a:cubicBezTo>
                    <a:cubicBezTo>
                      <a:pt x="0" y="239"/>
                      <a:pt x="60" y="299"/>
                      <a:pt x="155" y="299"/>
                    </a:cubicBezTo>
                    <a:lnTo>
                      <a:pt x="917" y="299"/>
                    </a:lnTo>
                    <a:cubicBezTo>
                      <a:pt x="989" y="299"/>
                      <a:pt x="1060" y="239"/>
                      <a:pt x="1060" y="156"/>
                    </a:cubicBezTo>
                    <a:cubicBezTo>
                      <a:pt x="1060" y="84"/>
                      <a:pt x="1000" y="1"/>
                      <a:pt x="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7"/>
              <p:cNvSpPr/>
              <p:nvPr/>
            </p:nvSpPr>
            <p:spPr>
              <a:xfrm>
                <a:off x="6604549" y="2993079"/>
                <a:ext cx="59904" cy="5156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20" extrusionOk="0">
                    <a:moveTo>
                      <a:pt x="1346" y="275"/>
                    </a:moveTo>
                    <a:cubicBezTo>
                      <a:pt x="1512" y="275"/>
                      <a:pt x="1596" y="441"/>
                      <a:pt x="1596" y="596"/>
                    </a:cubicBezTo>
                    <a:cubicBezTo>
                      <a:pt x="1596" y="834"/>
                      <a:pt x="1357" y="1096"/>
                      <a:pt x="941" y="1322"/>
                    </a:cubicBezTo>
                    <a:cubicBezTo>
                      <a:pt x="524" y="1096"/>
                      <a:pt x="286" y="834"/>
                      <a:pt x="286" y="596"/>
                    </a:cubicBezTo>
                    <a:cubicBezTo>
                      <a:pt x="286" y="441"/>
                      <a:pt x="381" y="275"/>
                      <a:pt x="536" y="275"/>
                    </a:cubicBezTo>
                    <a:cubicBezTo>
                      <a:pt x="655" y="275"/>
                      <a:pt x="750" y="334"/>
                      <a:pt x="798" y="382"/>
                    </a:cubicBezTo>
                    <a:cubicBezTo>
                      <a:pt x="834" y="429"/>
                      <a:pt x="881" y="441"/>
                      <a:pt x="941" y="441"/>
                    </a:cubicBezTo>
                    <a:cubicBezTo>
                      <a:pt x="1000" y="441"/>
                      <a:pt x="1048" y="406"/>
                      <a:pt x="1095" y="382"/>
                    </a:cubicBezTo>
                    <a:cubicBezTo>
                      <a:pt x="1131" y="334"/>
                      <a:pt x="1226" y="275"/>
                      <a:pt x="1346" y="275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63"/>
                      <a:pt x="0" y="596"/>
                    </a:cubicBezTo>
                    <a:cubicBezTo>
                      <a:pt x="0" y="798"/>
                      <a:pt x="107" y="1215"/>
                      <a:pt x="834" y="1584"/>
                    </a:cubicBezTo>
                    <a:cubicBezTo>
                      <a:pt x="869" y="1608"/>
                      <a:pt x="917" y="1620"/>
                      <a:pt x="941" y="1620"/>
                    </a:cubicBezTo>
                    <a:cubicBezTo>
                      <a:pt x="976" y="1620"/>
                      <a:pt x="1012" y="1608"/>
                      <a:pt x="1048" y="1584"/>
                    </a:cubicBezTo>
                    <a:cubicBezTo>
                      <a:pt x="1762" y="1215"/>
                      <a:pt x="1881" y="798"/>
                      <a:pt x="1881" y="596"/>
                    </a:cubicBezTo>
                    <a:cubicBezTo>
                      <a:pt x="1881" y="263"/>
                      <a:pt x="1643" y="1"/>
                      <a:pt x="1346" y="1"/>
                    </a:cubicBezTo>
                    <a:cubicBezTo>
                      <a:pt x="1167" y="1"/>
                      <a:pt x="1036" y="72"/>
                      <a:pt x="941" y="132"/>
                    </a:cubicBezTo>
                    <a:cubicBezTo>
                      <a:pt x="857" y="72"/>
                      <a:pt x="714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7"/>
              <p:cNvSpPr/>
              <p:nvPr/>
            </p:nvSpPr>
            <p:spPr>
              <a:xfrm>
                <a:off x="6634469" y="2991933"/>
                <a:ext cx="246364" cy="238407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490" extrusionOk="0">
                    <a:moveTo>
                      <a:pt x="6847" y="1727"/>
                    </a:moveTo>
                    <a:cubicBezTo>
                      <a:pt x="7180" y="1727"/>
                      <a:pt x="7442" y="1989"/>
                      <a:pt x="7442" y="2323"/>
                    </a:cubicBezTo>
                    <a:lnTo>
                      <a:pt x="7442" y="4085"/>
                    </a:lnTo>
                    <a:lnTo>
                      <a:pt x="7454" y="4085"/>
                    </a:lnTo>
                    <a:cubicBezTo>
                      <a:pt x="7454" y="4406"/>
                      <a:pt x="7192" y="4680"/>
                      <a:pt x="6859" y="4680"/>
                    </a:cubicBezTo>
                    <a:lnTo>
                      <a:pt x="6144" y="4680"/>
                    </a:lnTo>
                    <a:cubicBezTo>
                      <a:pt x="6073" y="4680"/>
                      <a:pt x="6013" y="4740"/>
                      <a:pt x="6001" y="4811"/>
                    </a:cubicBezTo>
                    <a:cubicBezTo>
                      <a:pt x="5990" y="5121"/>
                      <a:pt x="5894" y="5335"/>
                      <a:pt x="5751" y="5454"/>
                    </a:cubicBezTo>
                    <a:cubicBezTo>
                      <a:pt x="5692" y="5490"/>
                      <a:pt x="5632" y="5525"/>
                      <a:pt x="5573" y="5537"/>
                    </a:cubicBezTo>
                    <a:cubicBezTo>
                      <a:pt x="5728" y="5252"/>
                      <a:pt x="5609" y="4835"/>
                      <a:pt x="5597" y="4799"/>
                    </a:cubicBezTo>
                    <a:cubicBezTo>
                      <a:pt x="5585" y="4740"/>
                      <a:pt x="5525" y="4692"/>
                      <a:pt x="5466" y="4692"/>
                    </a:cubicBezTo>
                    <a:lnTo>
                      <a:pt x="4585" y="4692"/>
                    </a:lnTo>
                    <a:cubicBezTo>
                      <a:pt x="4251" y="4692"/>
                      <a:pt x="3989" y="4418"/>
                      <a:pt x="3989" y="4097"/>
                    </a:cubicBezTo>
                    <a:lnTo>
                      <a:pt x="3989" y="2323"/>
                    </a:lnTo>
                    <a:cubicBezTo>
                      <a:pt x="3989" y="1989"/>
                      <a:pt x="4251" y="1727"/>
                      <a:pt x="4585" y="1727"/>
                    </a:cubicBezTo>
                    <a:close/>
                    <a:moveTo>
                      <a:pt x="5430" y="6609"/>
                    </a:moveTo>
                    <a:lnTo>
                      <a:pt x="5430" y="6776"/>
                    </a:lnTo>
                    <a:cubicBezTo>
                      <a:pt x="5430" y="7014"/>
                      <a:pt x="5239" y="7204"/>
                      <a:pt x="5001" y="7204"/>
                    </a:cubicBezTo>
                    <a:lnTo>
                      <a:pt x="727" y="7204"/>
                    </a:lnTo>
                    <a:cubicBezTo>
                      <a:pt x="489" y="7204"/>
                      <a:pt x="298" y="7014"/>
                      <a:pt x="298" y="6776"/>
                    </a:cubicBezTo>
                    <a:lnTo>
                      <a:pt x="298" y="6609"/>
                    </a:lnTo>
                    <a:close/>
                    <a:moveTo>
                      <a:pt x="5573" y="1"/>
                    </a:moveTo>
                    <a:cubicBezTo>
                      <a:pt x="5489" y="1"/>
                      <a:pt x="5418" y="61"/>
                      <a:pt x="5418" y="144"/>
                    </a:cubicBezTo>
                    <a:lnTo>
                      <a:pt x="5418" y="1430"/>
                    </a:lnTo>
                    <a:lnTo>
                      <a:pt x="4585" y="1430"/>
                    </a:lnTo>
                    <a:cubicBezTo>
                      <a:pt x="4096" y="1430"/>
                      <a:pt x="3704" y="1823"/>
                      <a:pt x="3704" y="2311"/>
                    </a:cubicBezTo>
                    <a:lnTo>
                      <a:pt x="3704" y="4073"/>
                    </a:lnTo>
                    <a:cubicBezTo>
                      <a:pt x="3704" y="4573"/>
                      <a:pt x="4096" y="4954"/>
                      <a:pt x="4585" y="4954"/>
                    </a:cubicBezTo>
                    <a:lnTo>
                      <a:pt x="5347" y="4954"/>
                    </a:lnTo>
                    <a:cubicBezTo>
                      <a:pt x="5359" y="5073"/>
                      <a:pt x="5370" y="5264"/>
                      <a:pt x="5311" y="5383"/>
                    </a:cubicBezTo>
                    <a:cubicBezTo>
                      <a:pt x="5287" y="5442"/>
                      <a:pt x="5239" y="5478"/>
                      <a:pt x="5168" y="5478"/>
                    </a:cubicBezTo>
                    <a:cubicBezTo>
                      <a:pt x="5097" y="5490"/>
                      <a:pt x="5025" y="5549"/>
                      <a:pt x="5025" y="5645"/>
                    </a:cubicBezTo>
                    <a:cubicBezTo>
                      <a:pt x="5025" y="5716"/>
                      <a:pt x="5097" y="5787"/>
                      <a:pt x="5168" y="5799"/>
                    </a:cubicBezTo>
                    <a:cubicBezTo>
                      <a:pt x="5228" y="5823"/>
                      <a:pt x="5311" y="5835"/>
                      <a:pt x="5418" y="5835"/>
                    </a:cubicBezTo>
                    <a:lnTo>
                      <a:pt x="5430" y="5835"/>
                    </a:lnTo>
                    <a:lnTo>
                      <a:pt x="5430" y="6323"/>
                    </a:lnTo>
                    <a:lnTo>
                      <a:pt x="298" y="6323"/>
                    </a:lnTo>
                    <a:lnTo>
                      <a:pt x="298" y="5656"/>
                    </a:lnTo>
                    <a:cubicBezTo>
                      <a:pt x="298" y="5585"/>
                      <a:pt x="239" y="5502"/>
                      <a:pt x="144" y="5502"/>
                    </a:cubicBezTo>
                    <a:cubicBezTo>
                      <a:pt x="72" y="5502"/>
                      <a:pt x="1" y="5561"/>
                      <a:pt x="1" y="5656"/>
                    </a:cubicBezTo>
                    <a:lnTo>
                      <a:pt x="1" y="6776"/>
                    </a:lnTo>
                    <a:cubicBezTo>
                      <a:pt x="1" y="7180"/>
                      <a:pt x="334" y="7490"/>
                      <a:pt x="715" y="7490"/>
                    </a:cubicBezTo>
                    <a:lnTo>
                      <a:pt x="4989" y="7490"/>
                    </a:lnTo>
                    <a:cubicBezTo>
                      <a:pt x="5394" y="7490"/>
                      <a:pt x="5704" y="7157"/>
                      <a:pt x="5704" y="6776"/>
                    </a:cubicBezTo>
                    <a:lnTo>
                      <a:pt x="5704" y="5787"/>
                    </a:lnTo>
                    <a:cubicBezTo>
                      <a:pt x="5775" y="5764"/>
                      <a:pt x="5847" y="5728"/>
                      <a:pt x="5906" y="5668"/>
                    </a:cubicBezTo>
                    <a:cubicBezTo>
                      <a:pt x="6097" y="5525"/>
                      <a:pt x="6216" y="5287"/>
                      <a:pt x="6263" y="4954"/>
                    </a:cubicBezTo>
                    <a:lnTo>
                      <a:pt x="6847" y="4954"/>
                    </a:lnTo>
                    <a:cubicBezTo>
                      <a:pt x="7335" y="4954"/>
                      <a:pt x="7728" y="4573"/>
                      <a:pt x="7728" y="4085"/>
                    </a:cubicBezTo>
                    <a:lnTo>
                      <a:pt x="7728" y="2311"/>
                    </a:lnTo>
                    <a:cubicBezTo>
                      <a:pt x="7740" y="1835"/>
                      <a:pt x="7359" y="1430"/>
                      <a:pt x="6859" y="1430"/>
                    </a:cubicBezTo>
                    <a:lnTo>
                      <a:pt x="5716" y="1430"/>
                    </a:lnTo>
                    <a:lnTo>
                      <a:pt x="5716" y="144"/>
                    </a:lnTo>
                    <a:cubicBezTo>
                      <a:pt x="5716" y="72"/>
                      <a:pt x="5656" y="1"/>
                      <a:pt x="5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7"/>
              <p:cNvSpPr/>
              <p:nvPr/>
            </p:nvSpPr>
            <p:spPr>
              <a:xfrm>
                <a:off x="6790627" y="3057885"/>
                <a:ext cx="52329" cy="6066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906" extrusionOk="0">
                    <a:moveTo>
                      <a:pt x="822" y="286"/>
                    </a:moveTo>
                    <a:cubicBezTo>
                      <a:pt x="976" y="286"/>
                      <a:pt x="1084" y="405"/>
                      <a:pt x="1084" y="536"/>
                    </a:cubicBezTo>
                    <a:cubicBezTo>
                      <a:pt x="1084" y="679"/>
                      <a:pt x="964" y="786"/>
                      <a:pt x="822" y="786"/>
                    </a:cubicBezTo>
                    <a:cubicBezTo>
                      <a:pt x="691" y="786"/>
                      <a:pt x="572" y="667"/>
                      <a:pt x="572" y="536"/>
                    </a:cubicBezTo>
                    <a:cubicBezTo>
                      <a:pt x="572" y="405"/>
                      <a:pt x="691" y="286"/>
                      <a:pt x="822" y="286"/>
                    </a:cubicBezTo>
                    <a:close/>
                    <a:moveTo>
                      <a:pt x="936" y="1096"/>
                    </a:moveTo>
                    <a:cubicBezTo>
                      <a:pt x="1165" y="1096"/>
                      <a:pt x="1345" y="1305"/>
                      <a:pt x="1345" y="1548"/>
                    </a:cubicBezTo>
                    <a:cubicBezTo>
                      <a:pt x="1345" y="1572"/>
                      <a:pt x="1322" y="1608"/>
                      <a:pt x="1286" y="1608"/>
                    </a:cubicBezTo>
                    <a:lnTo>
                      <a:pt x="369" y="1608"/>
                    </a:lnTo>
                    <a:cubicBezTo>
                      <a:pt x="333" y="1608"/>
                      <a:pt x="298" y="1572"/>
                      <a:pt x="298" y="1548"/>
                    </a:cubicBezTo>
                    <a:lnTo>
                      <a:pt x="298" y="1537"/>
                    </a:lnTo>
                    <a:cubicBezTo>
                      <a:pt x="298" y="1298"/>
                      <a:pt x="500" y="1096"/>
                      <a:pt x="738" y="1096"/>
                    </a:cubicBezTo>
                    <a:lnTo>
                      <a:pt x="917" y="1096"/>
                    </a:lnTo>
                    <a:cubicBezTo>
                      <a:pt x="923" y="1096"/>
                      <a:pt x="929" y="1096"/>
                      <a:pt x="936" y="1096"/>
                    </a:cubicBezTo>
                    <a:close/>
                    <a:moveTo>
                      <a:pt x="822" y="1"/>
                    </a:moveTo>
                    <a:cubicBezTo>
                      <a:pt x="512" y="1"/>
                      <a:pt x="274" y="239"/>
                      <a:pt x="274" y="548"/>
                    </a:cubicBezTo>
                    <a:cubicBezTo>
                      <a:pt x="274" y="679"/>
                      <a:pt x="322" y="798"/>
                      <a:pt x="393" y="894"/>
                    </a:cubicBezTo>
                    <a:cubicBezTo>
                      <a:pt x="167" y="1013"/>
                      <a:pt x="0" y="1251"/>
                      <a:pt x="0" y="1537"/>
                    </a:cubicBezTo>
                    <a:lnTo>
                      <a:pt x="0" y="1548"/>
                    </a:lnTo>
                    <a:cubicBezTo>
                      <a:pt x="0" y="1739"/>
                      <a:pt x="167" y="1906"/>
                      <a:pt x="369" y="1906"/>
                    </a:cubicBezTo>
                    <a:lnTo>
                      <a:pt x="1286" y="1906"/>
                    </a:lnTo>
                    <a:cubicBezTo>
                      <a:pt x="1476" y="1906"/>
                      <a:pt x="1643" y="1739"/>
                      <a:pt x="1643" y="1548"/>
                    </a:cubicBezTo>
                    <a:lnTo>
                      <a:pt x="1643" y="1537"/>
                    </a:lnTo>
                    <a:cubicBezTo>
                      <a:pt x="1643" y="1251"/>
                      <a:pt x="1476" y="1013"/>
                      <a:pt x="1262" y="894"/>
                    </a:cubicBezTo>
                    <a:cubicBezTo>
                      <a:pt x="1334" y="798"/>
                      <a:pt x="1381" y="679"/>
                      <a:pt x="1381" y="548"/>
                    </a:cubicBezTo>
                    <a:cubicBezTo>
                      <a:pt x="1381" y="251"/>
                      <a:pt x="1143" y="1"/>
                      <a:pt x="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7"/>
              <p:cNvSpPr/>
              <p:nvPr/>
            </p:nvSpPr>
            <p:spPr>
              <a:xfrm>
                <a:off x="6712166" y="2975286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55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7"/>
              <p:cNvSpPr/>
              <p:nvPr/>
            </p:nvSpPr>
            <p:spPr>
              <a:xfrm>
                <a:off x="6712166" y="2993461"/>
                <a:ext cx="73941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9" extrusionOk="0">
                    <a:moveTo>
                      <a:pt x="155" y="1"/>
                    </a:moveTo>
                    <a:cubicBezTo>
                      <a:pt x="72" y="1"/>
                      <a:pt x="0" y="60"/>
                      <a:pt x="0" y="143"/>
                    </a:cubicBezTo>
                    <a:cubicBezTo>
                      <a:pt x="0" y="239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9"/>
                      <a:pt x="2322" y="143"/>
                    </a:cubicBezTo>
                    <a:cubicBezTo>
                      <a:pt x="2322" y="60"/>
                      <a:pt x="2263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7"/>
              <p:cNvSpPr/>
              <p:nvPr/>
            </p:nvSpPr>
            <p:spPr>
              <a:xfrm>
                <a:off x="6712166" y="3012050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43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63" y="274"/>
                      <a:pt x="2322" y="214"/>
                      <a:pt x="2322" y="143"/>
                    </a:cubicBezTo>
                    <a:cubicBezTo>
                      <a:pt x="2322" y="71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7"/>
              <p:cNvSpPr/>
              <p:nvPr/>
            </p:nvSpPr>
            <p:spPr>
              <a:xfrm>
                <a:off x="6662511" y="3103752"/>
                <a:ext cx="73941" cy="2731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858" extrusionOk="0">
                    <a:moveTo>
                      <a:pt x="2037" y="298"/>
                    </a:moveTo>
                    <a:lnTo>
                      <a:pt x="2037" y="584"/>
                    </a:lnTo>
                    <a:lnTo>
                      <a:pt x="298" y="584"/>
                    </a:lnTo>
                    <a:lnTo>
                      <a:pt x="298" y="298"/>
                    </a:lnTo>
                    <a:close/>
                    <a:moveTo>
                      <a:pt x="144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715"/>
                    </a:lnTo>
                    <a:cubicBezTo>
                      <a:pt x="1" y="786"/>
                      <a:pt x="60" y="858"/>
                      <a:pt x="144" y="858"/>
                    </a:cubicBezTo>
                    <a:lnTo>
                      <a:pt x="2168" y="858"/>
                    </a:lnTo>
                    <a:cubicBezTo>
                      <a:pt x="2251" y="858"/>
                      <a:pt x="2322" y="798"/>
                      <a:pt x="2322" y="715"/>
                    </a:cubicBezTo>
                    <a:lnTo>
                      <a:pt x="2322" y="155"/>
                    </a:lnTo>
                    <a:cubicBezTo>
                      <a:pt x="2322" y="72"/>
                      <a:pt x="2263" y="0"/>
                      <a:pt x="2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7"/>
              <p:cNvSpPr/>
              <p:nvPr/>
            </p:nvSpPr>
            <p:spPr>
              <a:xfrm>
                <a:off x="6662893" y="3140134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cubicBezTo>
                      <a:pt x="1" y="238"/>
                      <a:pt x="60" y="298"/>
                      <a:pt x="155" y="298"/>
                    </a:cubicBezTo>
                    <a:lnTo>
                      <a:pt x="2180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51" y="0"/>
                      <a:pt x="2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2" name="Google Shape;342;p47"/>
          <p:cNvSpPr/>
          <p:nvPr/>
        </p:nvSpPr>
        <p:spPr>
          <a:xfrm>
            <a:off x="2438700" y="2226013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/>
          <p:nvPr/>
        </p:nvSpPr>
        <p:spPr>
          <a:xfrm rot="-1775371">
            <a:off x="5206142" y="1584401"/>
            <a:ext cx="864550" cy="2367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/>
          <p:nvPr/>
        </p:nvSpPr>
        <p:spPr>
          <a:xfrm rot="1839002">
            <a:off x="5206181" y="2666555"/>
            <a:ext cx="864469" cy="2367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34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Purchasing Patterns</a:t>
            </a:r>
            <a:endParaRPr/>
          </a:p>
        </p:txBody>
      </p:sp>
      <p:cxnSp>
        <p:nvCxnSpPr>
          <p:cNvPr id="351" name="Google Shape;351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52" name="Google Shape;352;p48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62151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 meaningful associations and relationships between items in transactions (e.g. which group of items are commonly bought together?)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E-commerce marketplaces’ large transactional databases allow for more effective association rule mining.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339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on Datasets</a:t>
            </a:r>
            <a:endParaRPr/>
          </a:p>
        </p:txBody>
      </p:sp>
      <p:sp>
        <p:nvSpPr>
          <p:cNvPr id="359" name="Google Shape;359;p49"/>
          <p:cNvSpPr txBox="1">
            <a:spLocks noGrp="1"/>
          </p:cNvSpPr>
          <p:nvPr>
            <p:ph type="body" idx="1"/>
          </p:nvPr>
        </p:nvSpPr>
        <p:spPr>
          <a:xfrm>
            <a:off x="473600" y="2198725"/>
            <a:ext cx="38682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invoiceID → 1 transaction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Association rules between 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products (based on ‘stockNo’)</a:t>
            </a:r>
            <a:endParaRPr/>
          </a:p>
        </p:txBody>
      </p:sp>
      <p:sp>
        <p:nvSpPr>
          <p:cNvPr id="360" name="Google Shape;360;p49"/>
          <p:cNvSpPr txBox="1">
            <a:spLocks noGrp="1"/>
          </p:cNvSpPr>
          <p:nvPr>
            <p:ph type="title" idx="3"/>
          </p:nvPr>
        </p:nvSpPr>
        <p:spPr>
          <a:xfrm>
            <a:off x="457650" y="1650325"/>
            <a:ext cx="38682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 Dataset</a:t>
            </a:r>
            <a:endParaRPr/>
          </a:p>
        </p:txBody>
      </p:sp>
      <p:sp>
        <p:nvSpPr>
          <p:cNvPr id="361" name="Google Shape;361;p49"/>
          <p:cNvSpPr txBox="1">
            <a:spLocks noGrp="1"/>
          </p:cNvSpPr>
          <p:nvPr>
            <p:ph type="title" idx="4"/>
          </p:nvPr>
        </p:nvSpPr>
        <p:spPr>
          <a:xfrm>
            <a:off x="4820525" y="1650325"/>
            <a:ext cx="38682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Dataset</a:t>
            </a:r>
            <a:endParaRPr/>
          </a:p>
        </p:txBody>
      </p:sp>
      <p:cxnSp>
        <p:nvCxnSpPr>
          <p:cNvPr id="362" name="Google Shape;362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63" name="Google Shape;363;p49"/>
          <p:cNvSpPr txBox="1">
            <a:spLocks noGrp="1"/>
          </p:cNvSpPr>
          <p:nvPr>
            <p:ph type="body" idx="2"/>
          </p:nvPr>
        </p:nvSpPr>
        <p:spPr>
          <a:xfrm>
            <a:off x="4820525" y="2198725"/>
            <a:ext cx="39405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purchases made by a customer within the same quarter → 1 transaction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Association rules between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products (based on ‘product_id’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sellers (based on ‘seller_id’)</a:t>
            </a:r>
            <a:endParaRPr/>
          </a:p>
        </p:txBody>
      </p:sp>
      <p:sp>
        <p:nvSpPr>
          <p:cNvPr id="364" name="Google Shape;364;p4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81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Insights (UCI Dataset)</a:t>
            </a:r>
            <a:endParaRPr/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588675" y="1025025"/>
            <a:ext cx="77424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Different variations of the same products have greater complementary effects.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371" name="Google Shape;37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88" y="1626650"/>
            <a:ext cx="6671624" cy="25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>
            <a:spLocks noGrp="1"/>
          </p:cNvSpPr>
          <p:nvPr>
            <p:ph type="body" idx="1"/>
          </p:nvPr>
        </p:nvSpPr>
        <p:spPr>
          <a:xfrm>
            <a:off x="700800" y="4315450"/>
            <a:ext cx="7742400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highlight>
                  <a:schemeClr val="dk1"/>
                </a:highlight>
              </a:rPr>
              <a:t>Top 10 association rules in terms of lift values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374" name="Google Shape;374;p5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782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Insights (UCI Dataset)</a:t>
            </a:r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body" idx="1"/>
          </p:nvPr>
        </p:nvSpPr>
        <p:spPr>
          <a:xfrm>
            <a:off x="588675" y="1025025"/>
            <a:ext cx="77424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Different variations of the same products have greater complementary effects.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381" name="Google Shape;381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2" name="Google Shape;382;p51"/>
          <p:cNvSpPr txBox="1">
            <a:spLocks noGrp="1"/>
          </p:cNvSpPr>
          <p:nvPr>
            <p:ph type="body" idx="1"/>
          </p:nvPr>
        </p:nvSpPr>
        <p:spPr>
          <a:xfrm>
            <a:off x="700800" y="4315450"/>
            <a:ext cx="7742400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highlight>
                  <a:schemeClr val="dk1"/>
                </a:highlight>
              </a:rPr>
              <a:t>Bottom 10 association rules in terms of lift values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75" y="1615150"/>
            <a:ext cx="5976444" cy="25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57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Insights (UCI vs Olist)</a:t>
            </a:r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body" idx="1"/>
          </p:nvPr>
        </p:nvSpPr>
        <p:spPr>
          <a:xfrm>
            <a:off x="588675" y="1177425"/>
            <a:ext cx="7742400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The association rule mining technique was more effective on the UCI dataset as compared to the Olist dataset 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Number of association rules derived from the UCI dataset (748) is much greater compared to Olist (28).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This is likely due to a larger number of  records in the UCI dataset (394271 rows  vs 107823 rows).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Hence, the use of association rules allows marketplaces to gain better understanding of customer purchasing patterns.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Given the advantage of having much more transactional data than DTCs.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391" name="Google Shape;391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92" name="Google Shape;392;p5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more effective recommendation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3"/>
          <p:cNvSpPr txBox="1">
            <a:spLocks noGrp="1"/>
          </p:cNvSpPr>
          <p:nvPr>
            <p:ph type="body" idx="1"/>
          </p:nvPr>
        </p:nvSpPr>
        <p:spPr>
          <a:xfrm>
            <a:off x="1067241" y="2270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 complementary products from other sellers when products are added to customers’ carts.</a:t>
            </a:r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body" idx="2"/>
          </p:nvPr>
        </p:nvSpPr>
        <p:spPr>
          <a:xfrm>
            <a:off x="4673852" y="2270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sellers with information on their product complements → increase sales.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  complementary products from the same seller when products are added to customers’ carts</a:t>
            </a:r>
            <a:endParaRPr/>
          </a:p>
        </p:txBody>
      </p:sp>
      <p:sp>
        <p:nvSpPr>
          <p:cNvPr id="400" name="Google Shape;400;p53"/>
          <p:cNvSpPr txBox="1">
            <a:spLocks noGrp="1"/>
          </p:cNvSpPr>
          <p:nvPr>
            <p:ph type="title" idx="3"/>
          </p:nvPr>
        </p:nvSpPr>
        <p:spPr>
          <a:xfrm>
            <a:off x="1213499" y="1574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Seller Presence</a:t>
            </a:r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title" idx="4"/>
          </p:nvPr>
        </p:nvSpPr>
        <p:spPr>
          <a:xfrm>
            <a:off x="4820099" y="1574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Seller Presence</a:t>
            </a:r>
            <a:endParaRPr/>
          </a:p>
        </p:txBody>
      </p:sp>
      <p:sp>
        <p:nvSpPr>
          <p:cNvPr id="402" name="Google Shape;402;p5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0539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Building Positive Customer Relationships</a:t>
            </a:r>
            <a:endParaRPr sz="4400"/>
          </a:p>
        </p:txBody>
      </p:sp>
      <p:sp>
        <p:nvSpPr>
          <p:cNvPr id="408" name="Google Shape;408;p54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2</a:t>
            </a:r>
            <a:endParaRPr sz="2500"/>
          </a:p>
        </p:txBody>
      </p:sp>
      <p:sp>
        <p:nvSpPr>
          <p:cNvPr id="409" name="Google Shape;409;p5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 idx="6"/>
          </p:nvPr>
        </p:nvSpPr>
        <p:spPr>
          <a:xfrm>
            <a:off x="183850" y="1822250"/>
            <a:ext cx="1357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title"/>
          </p:nvPr>
        </p:nvSpPr>
        <p:spPr>
          <a:xfrm>
            <a:off x="1553975" y="2615575"/>
            <a:ext cx="20670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1</a:t>
            </a:r>
            <a:endParaRPr sz="1600"/>
          </a:p>
        </p:txBody>
      </p:sp>
      <p:sp>
        <p:nvSpPr>
          <p:cNvPr id="168" name="Google Shape;168;p37"/>
          <p:cNvSpPr txBox="1">
            <a:spLocks noGrp="1"/>
          </p:cNvSpPr>
          <p:nvPr>
            <p:ph type="subTitle" idx="1"/>
          </p:nvPr>
        </p:nvSpPr>
        <p:spPr>
          <a:xfrm>
            <a:off x="1553975" y="3371125"/>
            <a:ext cx="2067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Association Rules</a:t>
            </a:r>
            <a:endParaRPr sz="1200"/>
          </a:p>
        </p:txBody>
      </p:sp>
      <p:sp>
        <p:nvSpPr>
          <p:cNvPr id="169" name="Google Shape;169;p37"/>
          <p:cNvSpPr txBox="1">
            <a:spLocks noGrp="1"/>
          </p:cNvSpPr>
          <p:nvPr>
            <p:ph type="title" idx="2"/>
          </p:nvPr>
        </p:nvSpPr>
        <p:spPr>
          <a:xfrm>
            <a:off x="3378900" y="2615575"/>
            <a:ext cx="2067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2</a:t>
            </a:r>
            <a:endParaRPr sz="1600"/>
          </a:p>
        </p:txBody>
      </p:sp>
      <p:sp>
        <p:nvSpPr>
          <p:cNvPr id="170" name="Google Shape;170;p37"/>
          <p:cNvSpPr txBox="1">
            <a:spLocks noGrp="1"/>
          </p:cNvSpPr>
          <p:nvPr>
            <p:ph type="subTitle" idx="3"/>
          </p:nvPr>
        </p:nvSpPr>
        <p:spPr>
          <a:xfrm>
            <a:off x="3378900" y="3371125"/>
            <a:ext cx="2067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Linear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Quantile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171" name="Google Shape;171;p37"/>
          <p:cNvSpPr txBox="1">
            <a:spLocks noGrp="1"/>
          </p:cNvSpPr>
          <p:nvPr>
            <p:ph type="title" idx="4"/>
          </p:nvPr>
        </p:nvSpPr>
        <p:spPr>
          <a:xfrm>
            <a:off x="-170750" y="2615575"/>
            <a:ext cx="2067000" cy="2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INTRO TO BUSINESS PROBLEM</a:t>
            </a:r>
            <a:endParaRPr sz="1600"/>
          </a:p>
        </p:txBody>
      </p:sp>
      <p:sp>
        <p:nvSpPr>
          <p:cNvPr id="172" name="Google Shape;172;p37"/>
          <p:cNvSpPr txBox="1">
            <a:spLocks noGrp="1"/>
          </p:cNvSpPr>
          <p:nvPr>
            <p:ph type="title" idx="7"/>
          </p:nvPr>
        </p:nvSpPr>
        <p:spPr>
          <a:xfrm>
            <a:off x="2094575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title" idx="8"/>
          </p:nvPr>
        </p:nvSpPr>
        <p:spPr>
          <a:xfrm>
            <a:off x="3945297" y="1822250"/>
            <a:ext cx="9342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4" name="Google Shape;174;p37"/>
          <p:cNvCxnSpPr/>
          <p:nvPr/>
        </p:nvCxnSpPr>
        <p:spPr>
          <a:xfrm>
            <a:off x="6641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5" name="Google Shape;175;p37"/>
          <p:cNvCxnSpPr/>
          <p:nvPr/>
        </p:nvCxnSpPr>
        <p:spPr>
          <a:xfrm>
            <a:off x="2388875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6" name="Google Shape;176;p37"/>
          <p:cNvCxnSpPr/>
          <p:nvPr/>
        </p:nvCxnSpPr>
        <p:spPr>
          <a:xfrm>
            <a:off x="42138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7" name="Google Shape;177;p37"/>
          <p:cNvSpPr txBox="1">
            <a:spLocks noGrp="1"/>
          </p:cNvSpPr>
          <p:nvPr>
            <p:ph type="title" idx="6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OUTLINE</a:t>
            </a:r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 idx="2"/>
          </p:nvPr>
        </p:nvSpPr>
        <p:spPr>
          <a:xfrm>
            <a:off x="5280025" y="2615575"/>
            <a:ext cx="2067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OPPT 3</a:t>
            </a:r>
            <a:endParaRPr sz="1600"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3"/>
          </p:nvPr>
        </p:nvSpPr>
        <p:spPr>
          <a:xfrm>
            <a:off x="5280028" y="33711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Time Series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Random Forest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Logistic Regression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180" name="Google Shape;180;p37"/>
          <p:cNvSpPr txBox="1">
            <a:spLocks noGrp="1"/>
          </p:cNvSpPr>
          <p:nvPr>
            <p:ph type="title" idx="8"/>
          </p:nvPr>
        </p:nvSpPr>
        <p:spPr>
          <a:xfrm>
            <a:off x="5820625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81" name="Google Shape;181;p37"/>
          <p:cNvCxnSpPr/>
          <p:nvPr/>
        </p:nvCxnSpPr>
        <p:spPr>
          <a:xfrm>
            <a:off x="6114925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2" name="Google Shape;182;p37"/>
          <p:cNvSpPr txBox="1">
            <a:spLocks noGrp="1"/>
          </p:cNvSpPr>
          <p:nvPr>
            <p:ph type="title" idx="2"/>
          </p:nvPr>
        </p:nvSpPr>
        <p:spPr>
          <a:xfrm>
            <a:off x="7054550" y="2615575"/>
            <a:ext cx="2067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CONCLUSION</a:t>
            </a:r>
            <a:endParaRPr sz="1600"/>
          </a:p>
        </p:txBody>
      </p:sp>
      <p:sp>
        <p:nvSpPr>
          <p:cNvPr id="183" name="Google Shape;183;p37"/>
          <p:cNvSpPr txBox="1">
            <a:spLocks noGrp="1"/>
          </p:cNvSpPr>
          <p:nvPr>
            <p:ph type="title" idx="8"/>
          </p:nvPr>
        </p:nvSpPr>
        <p:spPr>
          <a:xfrm>
            <a:off x="7595150" y="1822250"/>
            <a:ext cx="9858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84" name="Google Shape;184;p37"/>
          <p:cNvCxnSpPr/>
          <p:nvPr/>
        </p:nvCxnSpPr>
        <p:spPr>
          <a:xfrm>
            <a:off x="7889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5" name="Google Shape;185;p3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2</a:t>
            </a:r>
            <a:endParaRPr/>
          </a:p>
        </p:txBody>
      </p:sp>
      <p:sp>
        <p:nvSpPr>
          <p:cNvPr id="415" name="Google Shape;415;p55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allows brands to have </a:t>
            </a:r>
            <a:r>
              <a:rPr lang="en" sz="1600" u="sng"/>
              <a:t>direct access</a:t>
            </a:r>
            <a:r>
              <a:rPr lang="en" sz="1600"/>
              <a:t> to their consumers through their own channels, allowing for </a:t>
            </a:r>
            <a:r>
              <a:rPr lang="en" sz="1600" u="sng"/>
              <a:t>better customer relationships </a:t>
            </a:r>
            <a:r>
              <a:rPr lang="en" sz="1600"/>
              <a:t>through connecting with them directly</a:t>
            </a:r>
            <a:endParaRPr sz="1600"/>
          </a:p>
        </p:txBody>
      </p:sp>
      <p:sp>
        <p:nvSpPr>
          <p:cNvPr id="416" name="Google Shape;416;p5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9598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422" name="Google Shape;422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23" name="Google Shape;423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24" name="Google Shape;424;p56"/>
          <p:cNvSpPr/>
          <p:nvPr/>
        </p:nvSpPr>
        <p:spPr>
          <a:xfrm>
            <a:off x="10261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56"/>
          <p:cNvGrpSpPr/>
          <p:nvPr/>
        </p:nvGrpSpPr>
        <p:grpSpPr>
          <a:xfrm>
            <a:off x="1172862" y="2173039"/>
            <a:ext cx="579083" cy="501786"/>
            <a:chOff x="2611458" y="3816374"/>
            <a:chExt cx="426329" cy="332375"/>
          </a:xfrm>
        </p:grpSpPr>
        <p:sp>
          <p:nvSpPr>
            <p:cNvPr id="426" name="Google Shape;426;p56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7" name="Google Shape;427;p56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8" name="Google Shape;428;p56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9" name="Google Shape;429;p56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0" name="Google Shape;430;p56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1" name="Google Shape;431;p56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2" name="Google Shape;432;p56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3" name="Google Shape;433;p56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4" name="Google Shape;434;p56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5" name="Google Shape;435;p56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36" name="Google Shape;436;p56"/>
          <p:cNvSpPr txBox="1">
            <a:spLocks noGrp="1"/>
          </p:cNvSpPr>
          <p:nvPr>
            <p:ph type="subTitle" idx="4294967295"/>
          </p:nvPr>
        </p:nvSpPr>
        <p:spPr>
          <a:xfrm>
            <a:off x="428909" y="28601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Using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37" name="Google Shape;437;p56"/>
          <p:cNvSpPr/>
          <p:nvPr/>
        </p:nvSpPr>
        <p:spPr>
          <a:xfrm rot="-1794606">
            <a:off x="2497271" y="15517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6"/>
          <p:cNvSpPr/>
          <p:nvPr/>
        </p:nvSpPr>
        <p:spPr>
          <a:xfrm>
            <a:off x="4042588" y="4795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6"/>
          <p:cNvSpPr/>
          <p:nvPr/>
        </p:nvSpPr>
        <p:spPr>
          <a:xfrm>
            <a:off x="4042588" y="29370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56"/>
          <p:cNvSpPr txBox="1">
            <a:spLocks noGrp="1"/>
          </p:cNvSpPr>
          <p:nvPr>
            <p:ph type="subTitle" idx="4294967295"/>
          </p:nvPr>
        </p:nvSpPr>
        <p:spPr>
          <a:xfrm>
            <a:off x="3445309" y="13519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Provide sellers with estimated customer ratings 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41" name="Google Shape;441;p56"/>
          <p:cNvSpPr/>
          <p:nvPr/>
        </p:nvSpPr>
        <p:spPr>
          <a:xfrm rot="1811179">
            <a:off x="2538332" y="30134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6"/>
          <p:cNvSpPr txBox="1">
            <a:spLocks noGrp="1"/>
          </p:cNvSpPr>
          <p:nvPr>
            <p:ph type="subTitle" idx="4294967295"/>
          </p:nvPr>
        </p:nvSpPr>
        <p:spPr>
          <a:xfrm>
            <a:off x="3445309" y="38094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Suggest improvements based on key variables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443" name="Google Shape;443;p56"/>
          <p:cNvSpPr/>
          <p:nvPr/>
        </p:nvSpPr>
        <p:spPr>
          <a:xfrm rot="-1794606">
            <a:off x="5555171" y="30135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6"/>
          <p:cNvSpPr/>
          <p:nvPr/>
        </p:nvSpPr>
        <p:spPr>
          <a:xfrm rot="1811179">
            <a:off x="5595332" y="15516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56"/>
          <p:cNvSpPr/>
          <p:nvPr/>
        </p:nvSpPr>
        <p:spPr>
          <a:xfrm>
            <a:off x="70589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6"/>
          <p:cNvSpPr txBox="1">
            <a:spLocks noGrp="1"/>
          </p:cNvSpPr>
          <p:nvPr>
            <p:ph type="subTitle" idx="4294967295"/>
          </p:nvPr>
        </p:nvSpPr>
        <p:spPr>
          <a:xfrm>
            <a:off x="6319950" y="2860125"/>
            <a:ext cx="2514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Sellers improve their customer ratings        =&gt; improved customer relationships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447" name="Google Shape;447;p56"/>
          <p:cNvGrpSpPr/>
          <p:nvPr/>
        </p:nvGrpSpPr>
        <p:grpSpPr>
          <a:xfrm>
            <a:off x="7119892" y="1966718"/>
            <a:ext cx="914420" cy="914420"/>
            <a:chOff x="1739650" y="1887150"/>
            <a:chExt cx="684600" cy="684600"/>
          </a:xfrm>
        </p:grpSpPr>
        <p:sp>
          <p:nvSpPr>
            <p:cNvPr id="448" name="Google Shape;448;p56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56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450" name="Google Shape;450;p56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6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56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56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56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56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6" name="Google Shape;456;p56"/>
          <p:cNvGrpSpPr/>
          <p:nvPr/>
        </p:nvGrpSpPr>
        <p:grpSpPr>
          <a:xfrm>
            <a:off x="4234103" y="636150"/>
            <a:ext cx="489407" cy="559146"/>
            <a:chOff x="1421638" y="4125629"/>
            <a:chExt cx="374709" cy="374010"/>
          </a:xfrm>
        </p:grpSpPr>
        <p:sp>
          <p:nvSpPr>
            <p:cNvPr id="457" name="Google Shape;457;p56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6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56"/>
          <p:cNvGrpSpPr/>
          <p:nvPr/>
        </p:nvGrpSpPr>
        <p:grpSpPr>
          <a:xfrm>
            <a:off x="4234108" y="3122382"/>
            <a:ext cx="489397" cy="501788"/>
            <a:chOff x="2496894" y="3680964"/>
            <a:chExt cx="357720" cy="355148"/>
          </a:xfrm>
        </p:grpSpPr>
        <p:sp>
          <p:nvSpPr>
            <p:cNvPr id="460" name="Google Shape;460;p56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6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6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6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6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5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471" name="Google Shape;471;p57"/>
          <p:cNvSpPr txBox="1">
            <a:spLocks noGrp="1"/>
          </p:cNvSpPr>
          <p:nvPr>
            <p:ph type="ctrTitle"/>
          </p:nvPr>
        </p:nvSpPr>
        <p:spPr>
          <a:xfrm>
            <a:off x="1273500" y="21546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</a:t>
            </a:r>
            <a:endParaRPr/>
          </a:p>
        </p:txBody>
      </p:sp>
      <p:sp>
        <p:nvSpPr>
          <p:cNvPr id="472" name="Google Shape;472;p57"/>
          <p:cNvSpPr txBox="1">
            <a:spLocks noGrp="1"/>
          </p:cNvSpPr>
          <p:nvPr>
            <p:ph type="ctrTitle"/>
          </p:nvPr>
        </p:nvSpPr>
        <p:spPr>
          <a:xfrm>
            <a:off x="1273500" y="29889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73" name="Google Shape;473;p5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Continuous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Scores</a:t>
            </a:r>
            <a:endParaRPr/>
          </a:p>
        </p:txBody>
      </p:sp>
      <p:sp>
        <p:nvSpPr>
          <p:cNvPr id="479" name="Google Shape;479;p58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Continuous Internal Rating System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Differentiation of Sellers &amp; Products</a:t>
            </a:r>
            <a:endParaRPr sz="1800"/>
          </a:p>
        </p:txBody>
      </p:sp>
      <p:sp>
        <p:nvSpPr>
          <p:cNvPr id="480" name="Google Shape;480;p5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2350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of Model Accuracy</a:t>
            </a:r>
            <a:endParaRPr/>
          </a:p>
        </p:txBody>
      </p:sp>
      <p:graphicFrame>
        <p:nvGraphicFramePr>
          <p:cNvPr id="486" name="Google Shape;486;p59"/>
          <p:cNvGraphicFramePr/>
          <p:nvPr/>
        </p:nvGraphicFramePr>
        <p:xfrm>
          <a:off x="952500" y="156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{DC0847C3-B812-44C0-AE65-85F3F703B4AD}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Prediction Score ( x 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Classified Score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 &lt;= 1.4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1.4 &lt; x &lt;= 2.4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2.4 &lt; x &lt;= 3.4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3.4 &lt; x &lt;= 4.4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 &gt; 4.4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7" name="Google Shape;487;p5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493" name="Google Shape;493;p60"/>
          <p:cNvPicPr preferRelativeResize="0"/>
          <p:nvPr/>
        </p:nvPicPr>
        <p:blipFill rotWithShape="1">
          <a:blip r:embed="rId3">
            <a:alphaModFix/>
          </a:blip>
          <a:srcRect l="7580" r="25278" b="5997"/>
          <a:stretch/>
        </p:blipFill>
        <p:spPr>
          <a:xfrm>
            <a:off x="938500" y="1386425"/>
            <a:ext cx="4091549" cy="322214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</a:t>
            </a:r>
            <a:endParaRPr/>
          </a:p>
        </p:txBody>
      </p:sp>
      <p:pic>
        <p:nvPicPr>
          <p:cNvPr id="500" name="Google Shape;5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50" y="1691450"/>
            <a:ext cx="4913550" cy="1715275"/>
          </a:xfrm>
          <a:prstGeom prst="rect">
            <a:avLst/>
          </a:prstGeom>
          <a:noFill/>
          <a:ln w="127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01" name="Google Shape;501;p6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2"/>
          <p:cNvSpPr txBox="1">
            <a:spLocks noGrp="1"/>
          </p:cNvSpPr>
          <p:nvPr>
            <p:ph type="body" idx="1"/>
          </p:nvPr>
        </p:nvSpPr>
        <p:spPr>
          <a:xfrm>
            <a:off x="938500" y="1191300"/>
            <a:ext cx="54105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Simple, easier to implement, interpret and train than other models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However, our dataset do not meet the     </a:t>
            </a:r>
            <a:r>
              <a:rPr lang="en" sz="1800">
                <a:solidFill>
                  <a:schemeClr val="dk2"/>
                </a:solidFill>
              </a:rPr>
              <a:t>4 assumptions</a:t>
            </a:r>
            <a:r>
              <a:rPr lang="en" sz="1800"/>
              <a:t> of linear regression: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Linearity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Homoscedasticity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Independence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Normality</a:t>
            </a:r>
            <a:endParaRPr sz="1800"/>
          </a:p>
        </p:txBody>
      </p:sp>
      <p:sp>
        <p:nvSpPr>
          <p:cNvPr id="507" name="Google Shape;507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Model</a:t>
            </a:r>
            <a:endParaRPr/>
          </a:p>
        </p:txBody>
      </p:sp>
      <p:sp>
        <p:nvSpPr>
          <p:cNvPr id="508" name="Google Shape;508;p6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 Hor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 </a:t>
            </a:r>
            <a:endParaRPr/>
          </a:p>
        </p:txBody>
      </p:sp>
      <p:sp>
        <p:nvSpPr>
          <p:cNvPr id="514" name="Google Shape;514;p63"/>
          <p:cNvSpPr txBox="1"/>
          <p:nvPr/>
        </p:nvSpPr>
        <p:spPr>
          <a:xfrm>
            <a:off x="935425" y="1056850"/>
            <a:ext cx="58263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Quantile regression evaluates the impact of predictor variables on a specific percentile p of the outcome variable Y.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5" name="Google Shape;5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25" y="2249300"/>
            <a:ext cx="5422874" cy="25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>
            <a:spLocks noGrp="1"/>
          </p:cNvSpPr>
          <p:nvPr>
            <p:ph type="title"/>
          </p:nvPr>
        </p:nvSpPr>
        <p:spPr>
          <a:xfrm>
            <a:off x="8623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 Findings </a:t>
            </a:r>
            <a:endParaRPr/>
          </a:p>
        </p:txBody>
      </p:sp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50" y="1386425"/>
            <a:ext cx="3810431" cy="3286650"/>
          </a:xfrm>
          <a:prstGeom prst="rect">
            <a:avLst/>
          </a:prstGeom>
          <a:noFill/>
          <a:ln w="25400" cap="flat" cmpd="sng">
            <a:solidFill>
              <a:srgbClr val="202124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23" name="Google Shape;523;p64"/>
          <p:cNvPicPr preferRelativeResize="0"/>
          <p:nvPr/>
        </p:nvPicPr>
        <p:blipFill rotWithShape="1">
          <a:blip r:embed="rId4">
            <a:alphaModFix/>
          </a:blip>
          <a:srcRect r="734" b="645"/>
          <a:stretch/>
        </p:blipFill>
        <p:spPr>
          <a:xfrm>
            <a:off x="5222873" y="1008263"/>
            <a:ext cx="3506924" cy="4044425"/>
          </a:xfrm>
          <a:prstGeom prst="rect">
            <a:avLst/>
          </a:prstGeom>
          <a:noFill/>
          <a:ln w="25400" cap="flat" cmpd="sng">
            <a:solidFill>
              <a:srgbClr val="202124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24" name="Google Shape;524;p64"/>
          <p:cNvSpPr/>
          <p:nvPr/>
        </p:nvSpPr>
        <p:spPr>
          <a:xfrm>
            <a:off x="3994400" y="1330775"/>
            <a:ext cx="696000" cy="340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6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p64"/>
          <p:cNvSpPr/>
          <p:nvPr/>
        </p:nvSpPr>
        <p:spPr>
          <a:xfrm>
            <a:off x="1801045" y="1316975"/>
            <a:ext cx="2901000" cy="30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4"/>
          <p:cNvSpPr/>
          <p:nvPr/>
        </p:nvSpPr>
        <p:spPr>
          <a:xfrm>
            <a:off x="3250620" y="1510265"/>
            <a:ext cx="7728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4"/>
          <p:cNvSpPr/>
          <p:nvPr/>
        </p:nvSpPr>
        <p:spPr>
          <a:xfrm>
            <a:off x="7429850" y="1100145"/>
            <a:ext cx="7728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4"/>
          <p:cNvSpPr/>
          <p:nvPr/>
        </p:nvSpPr>
        <p:spPr>
          <a:xfrm>
            <a:off x="6058250" y="1100150"/>
            <a:ext cx="13716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4"/>
          <p:cNvSpPr/>
          <p:nvPr/>
        </p:nvSpPr>
        <p:spPr>
          <a:xfrm>
            <a:off x="5380200" y="3767150"/>
            <a:ext cx="1440000" cy="128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64"/>
          <p:cNvSpPr/>
          <p:nvPr/>
        </p:nvSpPr>
        <p:spPr>
          <a:xfrm>
            <a:off x="886650" y="2196065"/>
            <a:ext cx="3136800" cy="30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" name="Google Shape;53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650" y="1328900"/>
            <a:ext cx="2636313" cy="340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>
            <a:spLocks noGrp="1"/>
          </p:cNvSpPr>
          <p:nvPr>
            <p:ph type="ctrTitle"/>
          </p:nvPr>
        </p:nvSpPr>
        <p:spPr>
          <a:xfrm>
            <a:off x="1850550" y="1651200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Competition Faced by E-Commerce Marketplaces from E-Commerce (Direct-to-Consumer) DTCs</a:t>
            </a:r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title" idx="4294967295"/>
          </p:nvPr>
        </p:nvSpPr>
        <p:spPr>
          <a:xfrm>
            <a:off x="873900" y="5038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</a:rPr>
              <a:t>The Business Problem</a:t>
            </a:r>
            <a:endParaRPr sz="4400">
              <a:solidFill>
                <a:schemeClr val="accent1"/>
              </a:solidFill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38" name="Google Shape;538;p65"/>
          <p:cNvSpPr txBox="1"/>
          <p:nvPr/>
        </p:nvSpPr>
        <p:spPr>
          <a:xfrm>
            <a:off x="938500" y="1162800"/>
            <a:ext cx="58263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MARS is a form of regression analysis that model nonlinearities between variables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9" name="Google Shape;5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875" y="2143200"/>
            <a:ext cx="5269556" cy="26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Findings</a:t>
            </a:r>
            <a:endParaRPr/>
          </a:p>
        </p:txBody>
      </p:sp>
      <p:pic>
        <p:nvPicPr>
          <p:cNvPr id="546" name="Google Shape;5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900" y="1522300"/>
            <a:ext cx="5254200" cy="2098900"/>
          </a:xfrm>
          <a:prstGeom prst="rect">
            <a:avLst/>
          </a:prstGeom>
          <a:noFill/>
          <a:ln w="12700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47" name="Google Shape;547;p6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66"/>
          <p:cNvSpPr/>
          <p:nvPr/>
        </p:nvSpPr>
        <p:spPr>
          <a:xfrm>
            <a:off x="5022475" y="1895069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66"/>
          <p:cNvSpPr/>
          <p:nvPr/>
        </p:nvSpPr>
        <p:spPr>
          <a:xfrm>
            <a:off x="5022475" y="2750475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66"/>
          <p:cNvSpPr/>
          <p:nvPr/>
        </p:nvSpPr>
        <p:spPr>
          <a:xfrm>
            <a:off x="5022475" y="2369475"/>
            <a:ext cx="2251500" cy="4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Opportunity Conclusion</a:t>
            </a:r>
            <a:endParaRPr/>
          </a:p>
        </p:txBody>
      </p:sp>
      <p:sp>
        <p:nvSpPr>
          <p:cNvPr id="556" name="Google Shape;556;p67"/>
          <p:cNvSpPr/>
          <p:nvPr/>
        </p:nvSpPr>
        <p:spPr>
          <a:xfrm>
            <a:off x="2421738" y="1600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7"/>
          <p:cNvSpPr/>
          <p:nvPr/>
        </p:nvSpPr>
        <p:spPr>
          <a:xfrm>
            <a:off x="2644069" y="1823490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67"/>
          <p:cNvSpPr txBox="1">
            <a:spLocks noGrp="1"/>
          </p:cNvSpPr>
          <p:nvPr>
            <p:ph type="subTitle" idx="4294967295"/>
          </p:nvPr>
        </p:nvSpPr>
        <p:spPr>
          <a:xfrm>
            <a:off x="4765049" y="3415275"/>
            <a:ext cx="24948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Quantile regression</a:t>
            </a:r>
            <a:endParaRPr/>
          </a:p>
        </p:txBody>
      </p:sp>
      <p:sp>
        <p:nvSpPr>
          <p:cNvPr id="559" name="Google Shape;559;p67"/>
          <p:cNvSpPr/>
          <p:nvPr/>
        </p:nvSpPr>
        <p:spPr>
          <a:xfrm>
            <a:off x="5449700" y="16009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67"/>
          <p:cNvGrpSpPr/>
          <p:nvPr/>
        </p:nvGrpSpPr>
        <p:grpSpPr>
          <a:xfrm>
            <a:off x="5680193" y="1816724"/>
            <a:ext cx="411433" cy="440824"/>
            <a:chOff x="4149138" y="4121151"/>
            <a:chExt cx="344065" cy="368644"/>
          </a:xfrm>
        </p:grpSpPr>
        <p:sp>
          <p:nvSpPr>
            <p:cNvPr id="561" name="Google Shape;561;p67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7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7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7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7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7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7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7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7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7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7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7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67"/>
          <p:cNvSpPr txBox="1">
            <a:spLocks noGrp="1"/>
          </p:cNvSpPr>
          <p:nvPr>
            <p:ph type="title" idx="4294967295"/>
          </p:nvPr>
        </p:nvSpPr>
        <p:spPr>
          <a:xfrm>
            <a:off x="1863898" y="2617125"/>
            <a:ext cx="19881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Accurate Predictions</a:t>
            </a:r>
            <a:endParaRPr sz="2300"/>
          </a:p>
        </p:txBody>
      </p:sp>
      <p:sp>
        <p:nvSpPr>
          <p:cNvPr id="574" name="Google Shape;574;p67"/>
          <p:cNvSpPr txBox="1">
            <a:spLocks noGrp="1"/>
          </p:cNvSpPr>
          <p:nvPr>
            <p:ph type="subTitle" idx="4294967295"/>
          </p:nvPr>
        </p:nvSpPr>
        <p:spPr>
          <a:xfrm>
            <a:off x="2022150" y="3481682"/>
            <a:ext cx="16716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75" name="Google Shape;575;p67"/>
          <p:cNvSpPr txBox="1">
            <a:spLocks noGrp="1"/>
          </p:cNvSpPr>
          <p:nvPr>
            <p:ph type="title" idx="4294967295"/>
          </p:nvPr>
        </p:nvSpPr>
        <p:spPr>
          <a:xfrm>
            <a:off x="4927200" y="2617125"/>
            <a:ext cx="21705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Generating suggestions</a:t>
            </a:r>
            <a:endParaRPr sz="2300"/>
          </a:p>
        </p:txBody>
      </p:sp>
      <p:sp>
        <p:nvSpPr>
          <p:cNvPr id="576" name="Google Shape;576;p6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Timmothy Yonathan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61473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Understanding Customer Value</a:t>
            </a:r>
            <a:endParaRPr sz="4400"/>
          </a:p>
        </p:txBody>
      </p:sp>
      <p:sp>
        <p:nvSpPr>
          <p:cNvPr id="582" name="Google Shape;582;p68"/>
          <p:cNvSpPr txBox="1">
            <a:spLocks noGrp="1"/>
          </p:cNvSpPr>
          <p:nvPr>
            <p:ph type="title"/>
          </p:nvPr>
        </p:nvSpPr>
        <p:spPr>
          <a:xfrm>
            <a:off x="495650" y="1891775"/>
            <a:ext cx="4339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OPPORTUNITY 3</a:t>
            </a:r>
            <a:endParaRPr sz="2500"/>
          </a:p>
        </p:txBody>
      </p:sp>
      <p:sp>
        <p:nvSpPr>
          <p:cNvPr id="583" name="Google Shape;583;p6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3</a:t>
            </a:r>
            <a:endParaRPr/>
          </a:p>
        </p:txBody>
      </p:sp>
      <p:sp>
        <p:nvSpPr>
          <p:cNvPr id="589" name="Google Shape;589;p6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DTC model allows brands to have  greater margins by </a:t>
            </a:r>
            <a:r>
              <a:rPr lang="en" sz="1600" u="sng"/>
              <a:t>cutting out the platform middlemen</a:t>
            </a:r>
            <a:r>
              <a:rPr lang="en" sz="1600"/>
              <a:t>, leading to cost savings and hence </a:t>
            </a:r>
            <a:r>
              <a:rPr lang="en" sz="1600" u="sng"/>
              <a:t>higher gross margins</a:t>
            </a:r>
            <a:r>
              <a:rPr lang="en" sz="1600"/>
              <a:t>.</a:t>
            </a:r>
            <a:endParaRPr sz="1600"/>
          </a:p>
        </p:txBody>
      </p:sp>
      <p:sp>
        <p:nvSpPr>
          <p:cNvPr id="590" name="Google Shape;590;p6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596" name="Google Shape;596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97" name="Google Shape;597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98" name="Google Shape;598;p70"/>
          <p:cNvSpPr txBox="1"/>
          <p:nvPr/>
        </p:nvSpPr>
        <p:spPr>
          <a:xfrm>
            <a:off x="0" y="12826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Gross Margin = 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Net Sales – Cost of Goods Sold</a:t>
            </a:r>
            <a:endParaRPr sz="1800"/>
          </a:p>
        </p:txBody>
      </p:sp>
      <p:sp>
        <p:nvSpPr>
          <p:cNvPr id="599" name="Google Shape;599;p70"/>
          <p:cNvSpPr txBox="1">
            <a:spLocks noGrp="1"/>
          </p:cNvSpPr>
          <p:nvPr>
            <p:ph type="subTitle" idx="4294967295"/>
          </p:nvPr>
        </p:nvSpPr>
        <p:spPr>
          <a:xfrm>
            <a:off x="-158050" y="2592375"/>
            <a:ext cx="4530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chemeClr val="dk1"/>
                </a:highlight>
              </a:rPr>
              <a:t>Customer Lifetime Value (CLV)</a:t>
            </a:r>
            <a:endParaRPr sz="1600" u="sng">
              <a:highlight>
                <a:schemeClr val="dk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</a:rPr>
              <a:t>How much each customer spends on average</a:t>
            </a:r>
            <a:endParaRPr sz="1300">
              <a:highlight>
                <a:schemeClr val="dk1"/>
              </a:highlight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highlight>
                <a:schemeClr val="dk1"/>
              </a:highlight>
            </a:endParaRPr>
          </a:p>
        </p:txBody>
      </p:sp>
      <p:sp>
        <p:nvSpPr>
          <p:cNvPr id="600" name="Google Shape;600;p70"/>
          <p:cNvSpPr txBox="1">
            <a:spLocks noGrp="1"/>
          </p:cNvSpPr>
          <p:nvPr>
            <p:ph type="subTitle" idx="4294967295"/>
          </p:nvPr>
        </p:nvSpPr>
        <p:spPr>
          <a:xfrm>
            <a:off x="4507525" y="2592375"/>
            <a:ext cx="4389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chemeClr val="dk1"/>
                </a:highlight>
              </a:rPr>
              <a:t>Customer Acquisition Costs (CAC)</a:t>
            </a:r>
            <a:endParaRPr sz="1600" u="sng"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</a:rPr>
              <a:t>How much it costs to get new customers</a:t>
            </a:r>
            <a:endParaRPr sz="1300">
              <a:highlight>
                <a:schemeClr val="dk1"/>
              </a:highlight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chemeClr val="dk1"/>
                </a:highlight>
              </a:rPr>
              <a:t>Companies cutting out the marketplace platform middlemen: </a:t>
            </a:r>
            <a:endParaRPr sz="1300">
              <a:highlight>
                <a:schemeClr val="dk1"/>
              </a:highlight>
            </a:endParaRPr>
          </a:p>
        </p:txBody>
      </p:sp>
      <p:sp>
        <p:nvSpPr>
          <p:cNvPr id="601" name="Google Shape;601;p70"/>
          <p:cNvSpPr/>
          <p:nvPr/>
        </p:nvSpPr>
        <p:spPr>
          <a:xfrm>
            <a:off x="5993550" y="4138700"/>
            <a:ext cx="267300" cy="492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70"/>
          <p:cNvSpPr txBox="1"/>
          <p:nvPr/>
        </p:nvSpPr>
        <p:spPr>
          <a:xfrm>
            <a:off x="6283875" y="4138700"/>
            <a:ext cx="76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3C47D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Cost</a:t>
            </a:r>
            <a:endParaRPr sz="1600" u="sng">
              <a:solidFill>
                <a:srgbClr val="93C47D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3" name="Google Shape;603;p70"/>
          <p:cNvCxnSpPr/>
          <p:nvPr/>
        </p:nvCxnSpPr>
        <p:spPr>
          <a:xfrm flipH="1">
            <a:off x="327252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p70"/>
          <p:cNvCxnSpPr/>
          <p:nvPr/>
        </p:nvCxnSpPr>
        <p:spPr>
          <a:xfrm>
            <a:off x="534397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" name="Google Shape;605;p70"/>
          <p:cNvSpPr txBox="1"/>
          <p:nvPr/>
        </p:nvSpPr>
        <p:spPr>
          <a:xfrm>
            <a:off x="356950" y="3238475"/>
            <a:ext cx="401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Can marketplace platforms offer insights to its companies on its CLV performance and how to maximise it?</a:t>
            </a:r>
            <a:endParaRPr/>
          </a:p>
        </p:txBody>
      </p:sp>
      <p:sp>
        <p:nvSpPr>
          <p:cNvPr id="606" name="Google Shape;606;p70"/>
          <p:cNvSpPr/>
          <p:nvPr/>
        </p:nvSpPr>
        <p:spPr>
          <a:xfrm rot="10800000" flipH="1">
            <a:off x="1709750" y="4138700"/>
            <a:ext cx="267300" cy="492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70"/>
          <p:cNvSpPr txBox="1"/>
          <p:nvPr/>
        </p:nvSpPr>
        <p:spPr>
          <a:xfrm>
            <a:off x="2000075" y="4138700"/>
            <a:ext cx="12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 sz="1600" u="sng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7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TO GO DTC</a:t>
            </a:r>
            <a:endParaRPr/>
          </a:p>
        </p:txBody>
      </p:sp>
      <p:cxnSp>
        <p:nvCxnSpPr>
          <p:cNvPr id="614" name="Google Shape;614;p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15" name="Google Shape;615;p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16" name="Google Shape;616;p71"/>
          <p:cNvSpPr txBox="1"/>
          <p:nvPr/>
        </p:nvSpPr>
        <p:spPr>
          <a:xfrm>
            <a:off x="0" y="1234642"/>
            <a:ext cx="9144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CLV =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Average Purchase Value x Average Purchase Frequency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7" name="Google Shape;617;p71"/>
          <p:cNvCxnSpPr/>
          <p:nvPr/>
        </p:nvCxnSpPr>
        <p:spPr>
          <a:xfrm flipH="1">
            <a:off x="327252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8" name="Google Shape;618;p71"/>
          <p:cNvCxnSpPr/>
          <p:nvPr/>
        </p:nvCxnSpPr>
        <p:spPr>
          <a:xfrm>
            <a:off x="5343975" y="2027425"/>
            <a:ext cx="339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" name="Google Shape;619;p7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71"/>
          <p:cNvSpPr txBox="1">
            <a:spLocks noGrp="1"/>
          </p:cNvSpPr>
          <p:nvPr>
            <p:ph type="subTitle" idx="4294967295"/>
          </p:nvPr>
        </p:nvSpPr>
        <p:spPr>
          <a:xfrm>
            <a:off x="603950" y="2592375"/>
            <a:ext cx="35751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Total Revenue</a:t>
            </a:r>
            <a:endParaRPr sz="1600">
              <a:highlight>
                <a:schemeClr val="dk1"/>
              </a:highlight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Total Purchases</a:t>
            </a:r>
            <a:endParaRPr sz="1600">
              <a:highlight>
                <a:schemeClr val="dk1"/>
              </a:highlight>
            </a:endParaRPr>
          </a:p>
        </p:txBody>
      </p:sp>
      <p:cxnSp>
        <p:nvCxnSpPr>
          <p:cNvPr id="621" name="Google Shape;621;p71"/>
          <p:cNvCxnSpPr/>
          <p:nvPr/>
        </p:nvCxnSpPr>
        <p:spPr>
          <a:xfrm>
            <a:off x="1798425" y="3045325"/>
            <a:ext cx="164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2" name="Google Shape;622;p71"/>
          <p:cNvSpPr txBox="1">
            <a:spLocks noGrp="1"/>
          </p:cNvSpPr>
          <p:nvPr>
            <p:ph type="subTitle" idx="4294967295"/>
          </p:nvPr>
        </p:nvSpPr>
        <p:spPr>
          <a:xfrm>
            <a:off x="4791000" y="2592375"/>
            <a:ext cx="28137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No of Purchases</a:t>
            </a:r>
            <a:endParaRPr sz="1600">
              <a:highlight>
                <a:schemeClr val="dk1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No of Unique Customers</a:t>
            </a:r>
            <a:endParaRPr sz="1600">
              <a:highlight>
                <a:schemeClr val="dk1"/>
              </a:highlight>
            </a:endParaRPr>
          </a:p>
        </p:txBody>
      </p:sp>
      <p:cxnSp>
        <p:nvCxnSpPr>
          <p:cNvPr id="623" name="Google Shape;623;p71"/>
          <p:cNvCxnSpPr/>
          <p:nvPr/>
        </p:nvCxnSpPr>
        <p:spPr>
          <a:xfrm>
            <a:off x="4963663" y="3045325"/>
            <a:ext cx="251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cxnSp>
        <p:nvCxnSpPr>
          <p:cNvPr id="629" name="Google Shape;629;p7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30" name="Google Shape;630;p7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1" name="Google Shape;631;p72"/>
          <p:cNvSpPr/>
          <p:nvPr/>
        </p:nvSpPr>
        <p:spPr>
          <a:xfrm>
            <a:off x="1026188" y="32831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" name="Google Shape;632;p72"/>
          <p:cNvGrpSpPr/>
          <p:nvPr/>
        </p:nvGrpSpPr>
        <p:grpSpPr>
          <a:xfrm>
            <a:off x="1172862" y="3468439"/>
            <a:ext cx="579083" cy="501786"/>
            <a:chOff x="2611458" y="3816374"/>
            <a:chExt cx="426329" cy="332375"/>
          </a:xfrm>
        </p:grpSpPr>
        <p:sp>
          <p:nvSpPr>
            <p:cNvPr id="633" name="Google Shape;633;p72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4" name="Google Shape;634;p72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5" name="Google Shape;635;p72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6" name="Google Shape;636;p72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7" name="Google Shape;637;p72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8" name="Google Shape;638;p72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9" name="Google Shape;639;p72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0" name="Google Shape;640;p72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1" name="Google Shape;641;p72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72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3" name="Google Shape;643;p72"/>
          <p:cNvSpPr txBox="1">
            <a:spLocks noGrp="1"/>
          </p:cNvSpPr>
          <p:nvPr>
            <p:ph type="subTitle" idx="4294967295"/>
          </p:nvPr>
        </p:nvSpPr>
        <p:spPr>
          <a:xfrm>
            <a:off x="428909" y="41555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machine learning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44" name="Google Shape;644;p72"/>
          <p:cNvSpPr/>
          <p:nvPr/>
        </p:nvSpPr>
        <p:spPr>
          <a:xfrm>
            <a:off x="1026188" y="921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72"/>
          <p:cNvSpPr/>
          <p:nvPr/>
        </p:nvSpPr>
        <p:spPr>
          <a:xfrm>
            <a:off x="4042588" y="3241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72"/>
          <p:cNvSpPr/>
          <p:nvPr/>
        </p:nvSpPr>
        <p:spPr>
          <a:xfrm rot="-1193">
            <a:off x="2690732" y="12661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72"/>
          <p:cNvSpPr txBox="1">
            <a:spLocks noGrp="1"/>
          </p:cNvSpPr>
          <p:nvPr>
            <p:ph type="subTitle" idx="4294967295"/>
          </p:nvPr>
        </p:nvSpPr>
        <p:spPr>
          <a:xfrm>
            <a:off x="3445309" y="41142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Determine the key drivers of CLV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48" name="Google Shape;648;p72"/>
          <p:cNvSpPr/>
          <p:nvPr/>
        </p:nvSpPr>
        <p:spPr>
          <a:xfrm rot="-1794606">
            <a:off x="5555171" y="3013552"/>
            <a:ext cx="864551" cy="236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72"/>
          <p:cNvSpPr/>
          <p:nvPr/>
        </p:nvSpPr>
        <p:spPr>
          <a:xfrm rot="1811179">
            <a:off x="5595332" y="1551696"/>
            <a:ext cx="864535" cy="2367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72"/>
          <p:cNvSpPr/>
          <p:nvPr/>
        </p:nvSpPr>
        <p:spPr>
          <a:xfrm>
            <a:off x="7058988" y="198771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72"/>
          <p:cNvSpPr txBox="1">
            <a:spLocks noGrp="1"/>
          </p:cNvSpPr>
          <p:nvPr>
            <p:ph type="subTitle" idx="4294967295"/>
          </p:nvPr>
        </p:nvSpPr>
        <p:spPr>
          <a:xfrm>
            <a:off x="6319950" y="2860125"/>
            <a:ext cx="2514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Sellers understand both the </a:t>
            </a:r>
            <a:r>
              <a:rPr lang="en" sz="1600" i="1">
                <a:highlight>
                  <a:schemeClr val="dk1"/>
                </a:highlight>
              </a:rPr>
              <a:t>how </a:t>
            </a:r>
            <a:r>
              <a:rPr lang="en" sz="1600">
                <a:highlight>
                  <a:schemeClr val="dk1"/>
                </a:highlight>
              </a:rPr>
              <a:t>and </a:t>
            </a:r>
            <a:r>
              <a:rPr lang="en" sz="1600" i="1">
                <a:highlight>
                  <a:schemeClr val="dk1"/>
                </a:highlight>
              </a:rPr>
              <a:t>what </a:t>
            </a:r>
            <a:r>
              <a:rPr lang="en" sz="1600">
                <a:highlight>
                  <a:schemeClr val="dk1"/>
                </a:highlight>
              </a:rPr>
              <a:t>of CLV change, informing business strategy</a:t>
            </a:r>
            <a:endParaRPr sz="1600">
              <a:highlight>
                <a:schemeClr val="dk1"/>
              </a:highlight>
            </a:endParaRPr>
          </a:p>
        </p:txBody>
      </p:sp>
      <p:grpSp>
        <p:nvGrpSpPr>
          <p:cNvPr id="652" name="Google Shape;652;p72"/>
          <p:cNvGrpSpPr/>
          <p:nvPr/>
        </p:nvGrpSpPr>
        <p:grpSpPr>
          <a:xfrm>
            <a:off x="7119892" y="1966718"/>
            <a:ext cx="914420" cy="914420"/>
            <a:chOff x="1739650" y="1887150"/>
            <a:chExt cx="684600" cy="684600"/>
          </a:xfrm>
        </p:grpSpPr>
        <p:sp>
          <p:nvSpPr>
            <p:cNvPr id="653" name="Google Shape;653;p72"/>
            <p:cNvSpPr/>
            <p:nvPr/>
          </p:nvSpPr>
          <p:spPr>
            <a:xfrm>
              <a:off x="1739650" y="1887150"/>
              <a:ext cx="684600" cy="6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4" name="Google Shape;654;p72"/>
            <p:cNvGrpSpPr/>
            <p:nvPr/>
          </p:nvGrpSpPr>
          <p:grpSpPr>
            <a:xfrm>
              <a:off x="1849311" y="2037474"/>
              <a:ext cx="465264" cy="405471"/>
              <a:chOff x="5793678" y="3412685"/>
              <a:chExt cx="312614" cy="261611"/>
            </a:xfrm>
          </p:grpSpPr>
          <p:sp>
            <p:nvSpPr>
              <p:cNvPr id="655" name="Google Shape;655;p72"/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72"/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72"/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72"/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72"/>
              <p:cNvSpPr/>
              <p:nvPr/>
            </p:nvSpPr>
            <p:spPr>
              <a:xfrm>
                <a:off x="5793678" y="3412685"/>
                <a:ext cx="312614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72"/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1" name="Google Shape;661;p72"/>
          <p:cNvGrpSpPr/>
          <p:nvPr/>
        </p:nvGrpSpPr>
        <p:grpSpPr>
          <a:xfrm>
            <a:off x="4214408" y="3385304"/>
            <a:ext cx="561255" cy="559165"/>
            <a:chOff x="4195399" y="1970604"/>
            <a:chExt cx="344878" cy="343573"/>
          </a:xfrm>
        </p:grpSpPr>
        <p:sp>
          <p:nvSpPr>
            <p:cNvPr id="662" name="Google Shape;662;p72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2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2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2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72"/>
          <p:cNvGrpSpPr/>
          <p:nvPr/>
        </p:nvGrpSpPr>
        <p:grpSpPr>
          <a:xfrm>
            <a:off x="1253178" y="1007524"/>
            <a:ext cx="426877" cy="681245"/>
            <a:chOff x="4054103" y="2430191"/>
            <a:chExt cx="218687" cy="349052"/>
          </a:xfrm>
        </p:grpSpPr>
        <p:sp>
          <p:nvSpPr>
            <p:cNvPr id="667" name="Google Shape;667;p72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72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72"/>
          <p:cNvSpPr txBox="1">
            <a:spLocks noGrp="1"/>
          </p:cNvSpPr>
          <p:nvPr>
            <p:ph type="subTitle" idx="4294967295"/>
          </p:nvPr>
        </p:nvSpPr>
        <p:spPr>
          <a:xfrm>
            <a:off x="4289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Use time-series forecasting techniques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70" name="Google Shape;670;p72"/>
          <p:cNvSpPr/>
          <p:nvPr/>
        </p:nvSpPr>
        <p:spPr>
          <a:xfrm rot="-1193">
            <a:off x="2690732" y="3775481"/>
            <a:ext cx="864600" cy="2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72"/>
          <p:cNvSpPr/>
          <p:nvPr/>
        </p:nvSpPr>
        <p:spPr>
          <a:xfrm>
            <a:off x="4042588" y="95586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72"/>
          <p:cNvGrpSpPr/>
          <p:nvPr/>
        </p:nvGrpSpPr>
        <p:grpSpPr>
          <a:xfrm>
            <a:off x="4214408" y="1099304"/>
            <a:ext cx="561255" cy="559165"/>
            <a:chOff x="4195399" y="1970604"/>
            <a:chExt cx="344878" cy="343573"/>
          </a:xfrm>
        </p:grpSpPr>
        <p:sp>
          <p:nvSpPr>
            <p:cNvPr id="673" name="Google Shape;673;p72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2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2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2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72"/>
          <p:cNvSpPr txBox="1">
            <a:spLocks noGrp="1"/>
          </p:cNvSpPr>
          <p:nvPr>
            <p:ph type="subTitle" idx="4294967295"/>
          </p:nvPr>
        </p:nvSpPr>
        <p:spPr>
          <a:xfrm>
            <a:off x="3400709" y="17933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dk1"/>
                </a:highlight>
              </a:rPr>
              <a:t>Gain knowledge on how CLV will fare over time</a:t>
            </a:r>
            <a:endParaRPr sz="1600">
              <a:highlight>
                <a:schemeClr val="dk1"/>
              </a:highlight>
            </a:endParaRPr>
          </a:p>
        </p:txBody>
      </p:sp>
      <p:sp>
        <p:nvSpPr>
          <p:cNvPr id="678" name="Google Shape;678;p7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3"/>
          <p:cNvSpPr txBox="1">
            <a:spLocks noGrp="1"/>
          </p:cNvSpPr>
          <p:nvPr>
            <p:ph type="ctrTitle"/>
          </p:nvPr>
        </p:nvSpPr>
        <p:spPr>
          <a:xfrm>
            <a:off x="1273500" y="10949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684" name="Google Shape;684;p73"/>
          <p:cNvSpPr txBox="1">
            <a:spLocks noGrp="1"/>
          </p:cNvSpPr>
          <p:nvPr>
            <p:ph type="ctrTitle"/>
          </p:nvPr>
        </p:nvSpPr>
        <p:spPr>
          <a:xfrm>
            <a:off x="1273500" y="1780700"/>
            <a:ext cx="6597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85" name="Google Shape;685;p7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4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trends: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seasonality: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691" name="Google Shape;691;p74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92" name="Google Shape;692;p74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693" name="Google Shape;693;p74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94" name="Google Shape;694;p74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95" name="Google Shape;695;p74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6" name="Google Shape;696;p74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7" name="Google Shape;697;p74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698" name="Google Shape;698;p74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74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74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74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2" name="Google Shape;702;p7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MARKETPLACE VS DTC</a:t>
            </a:r>
            <a:endParaRPr/>
          </a:p>
        </p:txBody>
      </p:sp>
      <p:cxnSp>
        <p:nvCxnSpPr>
          <p:cNvPr id="198" name="Google Shape;198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1355887" y="1743100"/>
            <a:ext cx="29175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MARKETPLACE</a:t>
            </a:r>
            <a:endParaRPr sz="2400"/>
          </a:p>
        </p:txBody>
      </p:sp>
      <p:sp>
        <p:nvSpPr>
          <p:cNvPr id="200" name="Google Shape;200;p39"/>
          <p:cNvSpPr txBox="1">
            <a:spLocks noGrp="1"/>
          </p:cNvSpPr>
          <p:nvPr>
            <p:ph type="subTitle" idx="1"/>
          </p:nvPr>
        </p:nvSpPr>
        <p:spPr>
          <a:xfrm>
            <a:off x="1355887" y="2428000"/>
            <a:ext cx="2917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Platform which offers products and services sold by different brands.</a:t>
            </a:r>
            <a:endParaRPr sz="2000"/>
          </a:p>
        </p:txBody>
      </p:sp>
      <p:sp>
        <p:nvSpPr>
          <p:cNvPr id="201" name="Google Shape;201;p39"/>
          <p:cNvSpPr txBox="1">
            <a:spLocks noGrp="1"/>
          </p:cNvSpPr>
          <p:nvPr>
            <p:ph type="title" idx="2"/>
          </p:nvPr>
        </p:nvSpPr>
        <p:spPr>
          <a:xfrm>
            <a:off x="4870607" y="1743100"/>
            <a:ext cx="29175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DTC</a:t>
            </a:r>
            <a:endParaRPr sz="2400"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4870607" y="2428000"/>
            <a:ext cx="2917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where merchants sell their products or services directly to their customers</a:t>
            </a:r>
            <a:endParaRPr sz="2000"/>
          </a:p>
        </p:txBody>
      </p:sp>
      <p:cxnSp>
        <p:nvCxnSpPr>
          <p:cNvPr id="203" name="Google Shape;203;p39"/>
          <p:cNvCxnSpPr/>
          <p:nvPr/>
        </p:nvCxnSpPr>
        <p:spPr>
          <a:xfrm>
            <a:off x="2678713" y="22914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4" name="Google Shape;204;p39"/>
          <p:cNvCxnSpPr/>
          <p:nvPr/>
        </p:nvCxnSpPr>
        <p:spPr>
          <a:xfrm>
            <a:off x="6193438" y="22914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" name="Google Shape;205;p3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5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chemeClr val="accent4"/>
                </a:solidFill>
              </a:rPr>
              <a:t>trends</a:t>
            </a:r>
            <a:r>
              <a:rPr lang="en" sz="1800"/>
              <a:t>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seasonality: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08" name="Google Shape;708;p75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09" name="Google Shape;709;p75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10" name="Google Shape;710;p75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1" name="Google Shape;711;p75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12" name="Google Shape;712;p75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3" name="Google Shape;713;p75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4" name="Google Shape;714;p75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15" name="Google Shape;715;p75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75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75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75"/>
          <p:cNvCxnSpPr/>
          <p:nvPr/>
        </p:nvCxnSpPr>
        <p:spPr>
          <a:xfrm rot="10800000" flipH="1">
            <a:off x="1877300" y="3181375"/>
            <a:ext cx="5608500" cy="106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9" name="Google Shape;719;p75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7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6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Successive data points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chemeClr val="accent4"/>
                </a:solidFill>
              </a:rPr>
              <a:t>trends</a:t>
            </a:r>
            <a:r>
              <a:rPr lang="en" sz="1800"/>
              <a:t>: average value changes over time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 series can have </a:t>
            </a:r>
            <a:r>
              <a:rPr lang="en" sz="1800">
                <a:solidFill>
                  <a:srgbClr val="EA9999"/>
                </a:solidFill>
              </a:rPr>
              <a:t>seasonality</a:t>
            </a:r>
            <a:r>
              <a:rPr lang="en" sz="1800"/>
              <a:t>: a pattern repeats in the data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26" name="Google Shape;726;p76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Time Series?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27" name="Google Shape;727;p76"/>
          <p:cNvGrpSpPr/>
          <p:nvPr/>
        </p:nvGrpSpPr>
        <p:grpSpPr>
          <a:xfrm>
            <a:off x="1103025" y="2660875"/>
            <a:ext cx="7109700" cy="1990200"/>
            <a:chOff x="1103025" y="2660875"/>
            <a:chExt cx="7109700" cy="1990200"/>
          </a:xfrm>
        </p:grpSpPr>
        <p:cxnSp>
          <p:nvCxnSpPr>
            <p:cNvPr id="728" name="Google Shape;728;p76"/>
            <p:cNvCxnSpPr/>
            <p:nvPr/>
          </p:nvCxnSpPr>
          <p:spPr>
            <a:xfrm rot="10800000">
              <a:off x="1103025" y="2660875"/>
              <a:ext cx="0" cy="19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9" name="Google Shape;729;p76"/>
            <p:cNvCxnSpPr/>
            <p:nvPr/>
          </p:nvCxnSpPr>
          <p:spPr>
            <a:xfrm>
              <a:off x="1103025" y="4651075"/>
              <a:ext cx="71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30" name="Google Shape;730;p76"/>
          <p:cNvSpPr txBox="1"/>
          <p:nvPr/>
        </p:nvSpPr>
        <p:spPr>
          <a:xfrm>
            <a:off x="709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1" name="Google Shape;731;p76"/>
          <p:cNvSpPr txBox="1"/>
          <p:nvPr/>
        </p:nvSpPr>
        <p:spPr>
          <a:xfrm>
            <a:off x="39865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2" name="Google Shape;732;p76"/>
          <p:cNvSpPr txBox="1"/>
          <p:nvPr/>
        </p:nvSpPr>
        <p:spPr>
          <a:xfrm>
            <a:off x="7567900" y="4651075"/>
            <a:ext cx="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33" name="Google Shape;733;p76"/>
          <p:cNvCxnSpPr/>
          <p:nvPr/>
        </p:nvCxnSpPr>
        <p:spPr>
          <a:xfrm rot="10800000" flipH="1">
            <a:off x="1091050" y="3261000"/>
            <a:ext cx="1498800" cy="11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76"/>
          <p:cNvCxnSpPr/>
          <p:nvPr/>
        </p:nvCxnSpPr>
        <p:spPr>
          <a:xfrm>
            <a:off x="2589825" y="32610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76"/>
          <p:cNvCxnSpPr/>
          <p:nvPr/>
        </p:nvCxnSpPr>
        <p:spPr>
          <a:xfrm flipH="1">
            <a:off x="4268525" y="2901450"/>
            <a:ext cx="2109900" cy="14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76"/>
          <p:cNvCxnSpPr/>
          <p:nvPr/>
        </p:nvCxnSpPr>
        <p:spPr>
          <a:xfrm>
            <a:off x="6378625" y="2901450"/>
            <a:ext cx="16785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76"/>
          <p:cNvCxnSpPr/>
          <p:nvPr/>
        </p:nvCxnSpPr>
        <p:spPr>
          <a:xfrm rot="10800000" flipH="1">
            <a:off x="1877300" y="3181375"/>
            <a:ext cx="5608500" cy="106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8" name="Google Shape;738;p76"/>
          <p:cNvSpPr/>
          <p:nvPr/>
        </p:nvSpPr>
        <p:spPr>
          <a:xfrm>
            <a:off x="1594600" y="2709625"/>
            <a:ext cx="3488950" cy="743350"/>
          </a:xfrm>
          <a:custGeom>
            <a:avLst/>
            <a:gdLst/>
            <a:ahLst/>
            <a:cxnLst/>
            <a:rect l="l" t="t" r="r" b="b"/>
            <a:pathLst>
              <a:path w="139558" h="29734" extrusionOk="0">
                <a:moveTo>
                  <a:pt x="0" y="29734"/>
                </a:moveTo>
                <a:cubicBezTo>
                  <a:pt x="6554" y="26217"/>
                  <a:pt x="25258" y="8873"/>
                  <a:pt x="39326" y="8633"/>
                </a:cubicBezTo>
                <a:cubicBezTo>
                  <a:pt x="53394" y="8393"/>
                  <a:pt x="67701" y="29734"/>
                  <a:pt x="84406" y="28295"/>
                </a:cubicBezTo>
                <a:cubicBezTo>
                  <a:pt x="101111" y="26856"/>
                  <a:pt x="130366" y="4716"/>
                  <a:pt x="139558" y="0"/>
                </a:cubicBezTo>
              </a:path>
            </a:pathLst>
          </a:custGeom>
          <a:noFill/>
          <a:ln w="9525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39" name="Google Shape;739;p7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745" name="Google Shape;745;p7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46" name="Google Shape;746;p77"/>
          <p:cNvGraphicFramePr/>
          <p:nvPr/>
        </p:nvGraphicFramePr>
        <p:xfrm>
          <a:off x="416950" y="69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{E0A9DE9E-60BD-4210-9A69-0A34F112CA31}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1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1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manual</a:t>
                      </a:r>
                      <a:r>
                        <a:rPr lang="en" baseline="300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 baseline="30000">
                          <a:solidFill>
                            <a:schemeClr val="accent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" baseline="300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autocorrelation</a:t>
                      </a:r>
                      <a:r>
                        <a:rPr lang="en" baseline="300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</a:t>
                      </a:r>
                      <a:r>
                        <a:rPr lang="en" baseline="30000">
                          <a:solidFill>
                            <a:srgbClr val="FFFF00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</a:t>
                      </a:r>
                      <a:endParaRPr baseline="3000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r>
                        <a:rPr lang="en" baseline="300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</a:t>
                      </a:r>
                      <a:r>
                        <a:rPr lang="en" baseline="30000">
                          <a:solidFill>
                            <a:schemeClr val="lt2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autocorrelation</a:t>
                      </a:r>
                      <a:r>
                        <a:rPr lang="en" baseline="300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" baseline="30000">
                          <a:solidFill>
                            <a:srgbClr val="FFFF00"/>
                          </a:solidFill>
                          <a:highlight>
                            <a:srgbClr val="FFFF0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aseline="3000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47" name="Google Shape;747;p77"/>
          <p:cNvSpPr txBox="1"/>
          <p:nvPr/>
        </p:nvSpPr>
        <p:spPr>
          <a:xfrm>
            <a:off x="372150" y="2869200"/>
            <a:ext cx="81408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 1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  Error: 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scaled with absolute value of CLV. Measured on unseen data (‘testset’)</a:t>
            </a:r>
            <a:endParaRPr sz="1500" baseline="30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 2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  Autocorrelation: 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relation between a present and past value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 3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  Model: 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can be configured manually (‘manual’) or automatically (‘auto’) in our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analytics software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Shorter data = UCI (~1 year). Longer data = Olist (~2 years)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753" name="Google Shape;753;p78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54" name="Google Shape;754;p78"/>
          <p:cNvGraphicFramePr/>
          <p:nvPr/>
        </p:nvGraphicFramePr>
        <p:xfrm>
          <a:off x="416950" y="69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{E0A9DE9E-60BD-4210-9A69-0A34F112CA31}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1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1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 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r>
                        <a:rPr lang="en" baseline="30000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r>
                        <a:rPr lang="en" baseline="30000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55" name="Google Shape;755;p78"/>
          <p:cNvSpPr txBox="1"/>
          <p:nvPr/>
        </p:nvSpPr>
        <p:spPr>
          <a:xfrm>
            <a:off x="372150" y="2869200"/>
            <a:ext cx="8140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more accurate results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p78"/>
          <p:cNvSpPr/>
          <p:nvPr/>
        </p:nvSpPr>
        <p:spPr>
          <a:xfrm>
            <a:off x="5826900" y="10056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57" name="Google Shape;757;p78"/>
          <p:cNvSpPr/>
          <p:nvPr/>
        </p:nvSpPr>
        <p:spPr>
          <a:xfrm>
            <a:off x="5826900" y="13866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58" name="Google Shape;758;p78"/>
          <p:cNvSpPr/>
          <p:nvPr/>
        </p:nvSpPr>
        <p:spPr>
          <a:xfrm>
            <a:off x="5826900" y="18438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59" name="Google Shape;759;p78"/>
          <p:cNvSpPr/>
          <p:nvPr/>
        </p:nvSpPr>
        <p:spPr>
          <a:xfrm>
            <a:off x="5826900" y="2377227"/>
            <a:ext cx="587500" cy="241275"/>
          </a:xfrm>
          <a:custGeom>
            <a:avLst/>
            <a:gdLst/>
            <a:ahLst/>
            <a:cxnLst/>
            <a:rect l="l" t="t" r="r" b="b"/>
            <a:pathLst>
              <a:path w="23500" h="9651" extrusionOk="0">
                <a:moveTo>
                  <a:pt x="0" y="9651"/>
                </a:moveTo>
                <a:cubicBezTo>
                  <a:pt x="1998" y="8053"/>
                  <a:pt x="8073" y="300"/>
                  <a:pt x="11990" y="60"/>
                </a:cubicBezTo>
                <a:cubicBezTo>
                  <a:pt x="15907" y="-180"/>
                  <a:pt x="21582" y="6854"/>
                  <a:pt x="23500" y="82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765" name="Google Shape;765;p79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66" name="Google Shape;766;p79"/>
          <p:cNvGraphicFramePr/>
          <p:nvPr/>
        </p:nvGraphicFramePr>
        <p:xfrm>
          <a:off x="416950" y="69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{E0A9DE9E-60BD-4210-9A69-0A34F112CA31}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1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1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 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r>
                        <a:rPr lang="en" baseline="30000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r>
                        <a:rPr lang="en" baseline="30000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B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67" name="Google Shape;767;p79"/>
          <p:cNvSpPr txBox="1"/>
          <p:nvPr/>
        </p:nvSpPr>
        <p:spPr>
          <a:xfrm>
            <a:off x="372150" y="2869200"/>
            <a:ext cx="8140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more accurate results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trend using </a:t>
            </a:r>
            <a:r>
              <a:rPr lang="en" sz="1500">
                <a:solidFill>
                  <a:srgbClr val="202124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manual autocorrelation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gives the best results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Time Series Forecast Findings</a:t>
            </a:r>
            <a:endParaRPr sz="3600"/>
          </a:p>
        </p:txBody>
      </p:sp>
      <p:sp>
        <p:nvSpPr>
          <p:cNvPr id="773" name="Google Shape;773;p8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74" name="Google Shape;774;p80"/>
          <p:cNvGraphicFramePr/>
          <p:nvPr/>
        </p:nvGraphicFramePr>
        <p:xfrm>
          <a:off x="416950" y="69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{E0A9DE9E-60BD-4210-9A69-0A34F112CA31}</a:tableStyleId>
              </a:tblPr>
              <a:tblGrid>
                <a:gridCol w="315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Forecast Method: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1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Shorter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1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on Longer Data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Without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without </a:t>
                      </a:r>
                      <a:r>
                        <a:rPr lang="en">
                          <a:solidFill>
                            <a:srgbClr val="EA999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seasonality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 manual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 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r>
                        <a:rPr lang="en" baseline="30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</a:t>
                      </a:r>
                      <a:endParaRPr baseline="30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trend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using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auto</a:t>
                      </a:r>
                      <a:r>
                        <a:rPr lang="en" baseline="30000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</a:t>
                      </a: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autocorrelation</a:t>
                      </a:r>
                      <a:r>
                        <a:rPr lang="en" baseline="30000">
                          <a:solidFill>
                            <a:srgbClr val="F2F2F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aseline="30000">
                        <a:solidFill>
                          <a:srgbClr val="F2F2F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5" name="Google Shape;775;p80"/>
          <p:cNvSpPr txBox="1"/>
          <p:nvPr/>
        </p:nvSpPr>
        <p:spPr>
          <a:xfrm>
            <a:off x="372150" y="2869200"/>
            <a:ext cx="81408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on longer data (~2 years, right) gives us more accurate results than shorter data (~1 year, left)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trend using manual autocorrelation gives the best results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Forecasts with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trend and seasonality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may be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difficult to run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as it requires more than 2 years of data. Running on a third dataset shows it performs better than trend without seasonality, but still worse than manual autocorrelation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1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CLV for…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81" name="Google Shape;781;p81"/>
          <p:cNvCxnSpPr/>
          <p:nvPr/>
        </p:nvCxnSpPr>
        <p:spPr>
          <a:xfrm>
            <a:off x="4267200" y="1150975"/>
            <a:ext cx="0" cy="3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81"/>
          <p:cNvSpPr txBox="1"/>
          <p:nvPr/>
        </p:nvSpPr>
        <p:spPr>
          <a:xfrm>
            <a:off x="-76200" y="11989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Time Series</a:t>
            </a:r>
            <a:endParaRPr/>
          </a:p>
        </p:txBody>
      </p:sp>
      <p:sp>
        <p:nvSpPr>
          <p:cNvPr id="783" name="Google Shape;783;p81"/>
          <p:cNvSpPr txBox="1"/>
          <p:nvPr/>
        </p:nvSpPr>
        <p:spPr>
          <a:xfrm>
            <a:off x="4419600" y="11989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</a:t>
            </a:r>
            <a:endParaRPr/>
          </a:p>
        </p:txBody>
      </p:sp>
      <p:sp>
        <p:nvSpPr>
          <p:cNvPr id="784" name="Google Shape;784;p81"/>
          <p:cNvSpPr txBox="1"/>
          <p:nvPr/>
        </p:nvSpPr>
        <p:spPr>
          <a:xfrm>
            <a:off x="108375" y="1993975"/>
            <a:ext cx="4255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An overall measure for a single time frame (month)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Compare over time frames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Use the formula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81"/>
          <p:cNvSpPr txBox="1"/>
          <p:nvPr/>
        </p:nvSpPr>
        <p:spPr>
          <a:xfrm>
            <a:off x="4680375" y="1993975"/>
            <a:ext cx="42558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 measure tagged to each customer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Compare between customers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Use a slightly different formula based on each customer’s spending habits + clustering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8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2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CLV for Machine Learning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92" name="Google Shape;792;p82"/>
          <p:cNvPicPr preferRelativeResize="0"/>
          <p:nvPr/>
        </p:nvPicPr>
        <p:blipFill rotWithShape="1">
          <a:blip r:embed="rId3">
            <a:alphaModFix/>
          </a:blip>
          <a:srcRect t="8105"/>
          <a:stretch/>
        </p:blipFill>
        <p:spPr>
          <a:xfrm>
            <a:off x="3979700" y="937600"/>
            <a:ext cx="4919175" cy="38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2"/>
          <p:cNvSpPr txBox="1">
            <a:spLocks noGrp="1"/>
          </p:cNvSpPr>
          <p:nvPr>
            <p:ph type="body" idx="4294967295"/>
          </p:nvPr>
        </p:nvSpPr>
        <p:spPr>
          <a:xfrm>
            <a:off x="293925" y="926400"/>
            <a:ext cx="3565500" cy="3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Clustering of CLV variable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Segregate CLV into “Low”, “Medium” and “High”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Different methods of clustering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Lower error rate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4" name="Google Shape;794;p8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3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Random Forest?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00" name="Google Shape;800;p83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b="1"/>
              <a:t>What is a Decision Tree?</a:t>
            </a:r>
            <a:endParaRPr sz="2200"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801" name="Google Shape;801;p83"/>
          <p:cNvSpPr txBox="1"/>
          <p:nvPr/>
        </p:nvSpPr>
        <p:spPr>
          <a:xfrm>
            <a:off x="171325" y="1315125"/>
            <a:ext cx="8844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series of questions to ask about a row of data. At the end, we will reach a prediction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02" name="Google Shape;802;p83"/>
          <p:cNvGrpSpPr/>
          <p:nvPr/>
        </p:nvGrpSpPr>
        <p:grpSpPr>
          <a:xfrm>
            <a:off x="0" y="2011575"/>
            <a:ext cx="9144100" cy="2886513"/>
            <a:chOff x="0" y="1782975"/>
            <a:chExt cx="9144100" cy="2886513"/>
          </a:xfrm>
        </p:grpSpPr>
        <p:sp>
          <p:nvSpPr>
            <p:cNvPr id="803" name="Google Shape;803;p83"/>
            <p:cNvSpPr/>
            <p:nvPr/>
          </p:nvSpPr>
          <p:spPr>
            <a:xfrm>
              <a:off x="2754775" y="1782975"/>
              <a:ext cx="3863400" cy="3426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Montserrat"/>
                  <a:ea typeface="Montserrat"/>
                  <a:cs typeface="Montserrat"/>
                  <a:sym typeface="Montserrat"/>
                </a:rPr>
                <a:t>Is customer from Singapore?</a:t>
              </a:r>
              <a:endParaRPr sz="1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04" name="Google Shape;804;p83"/>
            <p:cNvSpPr/>
            <p:nvPr/>
          </p:nvSpPr>
          <p:spPr>
            <a:xfrm>
              <a:off x="1576275" y="2720275"/>
              <a:ext cx="2292000" cy="3426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Montserrat"/>
                  <a:ea typeface="Montserrat"/>
                  <a:cs typeface="Montserrat"/>
                  <a:sym typeface="Montserrat"/>
                </a:rPr>
                <a:t>Is it Monday today?</a:t>
              </a:r>
              <a:endParaRPr sz="1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05" name="Google Shape;805;p83"/>
            <p:cNvSpPr/>
            <p:nvPr/>
          </p:nvSpPr>
          <p:spPr>
            <a:xfrm>
              <a:off x="4757175" y="2720175"/>
              <a:ext cx="3824700" cy="3426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Montserrat"/>
                  <a:ea typeface="Montserrat"/>
                  <a:cs typeface="Montserrat"/>
                  <a:sym typeface="Montserrat"/>
                </a:rPr>
                <a:t>How many products did they buy?</a:t>
              </a:r>
              <a:endParaRPr sz="1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806" name="Google Shape;806;p83"/>
            <p:cNvCxnSpPr>
              <a:stCxn id="803" idx="2"/>
              <a:endCxn id="804" idx="0"/>
            </p:cNvCxnSpPr>
            <p:nvPr/>
          </p:nvCxnSpPr>
          <p:spPr>
            <a:xfrm flipH="1">
              <a:off x="2722375" y="2125575"/>
              <a:ext cx="1964100" cy="594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07" name="Google Shape;807;p83"/>
            <p:cNvCxnSpPr>
              <a:stCxn id="803" idx="2"/>
              <a:endCxn id="805" idx="0"/>
            </p:cNvCxnSpPr>
            <p:nvPr/>
          </p:nvCxnSpPr>
          <p:spPr>
            <a:xfrm>
              <a:off x="4686475" y="2125575"/>
              <a:ext cx="1983000" cy="594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08" name="Google Shape;808;p83"/>
            <p:cNvSpPr txBox="1"/>
            <p:nvPr/>
          </p:nvSpPr>
          <p:spPr>
            <a:xfrm>
              <a:off x="2798575" y="2137694"/>
              <a:ext cx="94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Yes</a:t>
              </a:r>
              <a:endPara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09" name="Google Shape;809;p83"/>
            <p:cNvSpPr txBox="1"/>
            <p:nvPr/>
          </p:nvSpPr>
          <p:spPr>
            <a:xfrm>
              <a:off x="6073500" y="2180988"/>
              <a:ext cx="94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</a:t>
              </a:r>
              <a:endPara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810" name="Google Shape;810;p83"/>
            <p:cNvCxnSpPr>
              <a:stCxn id="804" idx="2"/>
              <a:endCxn id="811" idx="0"/>
            </p:cNvCxnSpPr>
            <p:nvPr/>
          </p:nvCxnSpPr>
          <p:spPr>
            <a:xfrm flipH="1">
              <a:off x="1270875" y="3062875"/>
              <a:ext cx="1451400" cy="684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2" name="Google Shape;812;p83"/>
            <p:cNvSpPr txBox="1"/>
            <p:nvPr/>
          </p:nvSpPr>
          <p:spPr>
            <a:xfrm>
              <a:off x="1311075" y="3098844"/>
              <a:ext cx="94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Yes</a:t>
              </a:r>
              <a:endPara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1" name="Google Shape;811;p83"/>
            <p:cNvSpPr/>
            <p:nvPr/>
          </p:nvSpPr>
          <p:spPr>
            <a:xfrm>
              <a:off x="0" y="3747900"/>
              <a:ext cx="2541900" cy="342600"/>
            </a:xfrm>
            <a:prstGeom prst="rect">
              <a:avLst/>
            </a:prstGeom>
            <a:solidFill>
              <a:srgbClr val="FFFB6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Montserrat"/>
                  <a:ea typeface="Montserrat"/>
                  <a:cs typeface="Montserrat"/>
                  <a:sym typeface="Montserrat"/>
                </a:rPr>
                <a:t>Customer has high CLV</a:t>
              </a:r>
              <a:endParaRPr sz="1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813" name="Google Shape;813;p83"/>
            <p:cNvCxnSpPr>
              <a:stCxn id="804" idx="2"/>
              <a:endCxn id="814" idx="0"/>
            </p:cNvCxnSpPr>
            <p:nvPr/>
          </p:nvCxnSpPr>
          <p:spPr>
            <a:xfrm>
              <a:off x="2722275" y="3062875"/>
              <a:ext cx="1310700" cy="684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4" name="Google Shape;814;p83"/>
            <p:cNvSpPr/>
            <p:nvPr/>
          </p:nvSpPr>
          <p:spPr>
            <a:xfrm>
              <a:off x="2762125" y="3747900"/>
              <a:ext cx="2541900" cy="342600"/>
            </a:xfrm>
            <a:prstGeom prst="rect">
              <a:avLst/>
            </a:prstGeom>
            <a:solidFill>
              <a:srgbClr val="FFFB6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Montserrat"/>
                  <a:ea typeface="Montserrat"/>
                  <a:cs typeface="Montserrat"/>
                  <a:sym typeface="Montserrat"/>
                </a:rPr>
                <a:t>Customer has avg CLV</a:t>
              </a:r>
              <a:endParaRPr sz="1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5" name="Google Shape;815;p83"/>
            <p:cNvSpPr txBox="1"/>
            <p:nvPr/>
          </p:nvSpPr>
          <p:spPr>
            <a:xfrm>
              <a:off x="3597604" y="3137610"/>
              <a:ext cx="94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</a:t>
              </a:r>
              <a:endPara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816" name="Google Shape;816;p83"/>
            <p:cNvCxnSpPr>
              <a:stCxn id="805" idx="2"/>
              <a:endCxn id="817" idx="0"/>
            </p:cNvCxnSpPr>
            <p:nvPr/>
          </p:nvCxnSpPr>
          <p:spPr>
            <a:xfrm>
              <a:off x="6669525" y="3062775"/>
              <a:ext cx="1109700" cy="685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7" name="Google Shape;817;p83"/>
            <p:cNvSpPr/>
            <p:nvPr/>
          </p:nvSpPr>
          <p:spPr>
            <a:xfrm>
              <a:off x="6414400" y="3747900"/>
              <a:ext cx="2729700" cy="342600"/>
            </a:xfrm>
            <a:prstGeom prst="rect">
              <a:avLst/>
            </a:prstGeom>
            <a:solidFill>
              <a:srgbClr val="FFFB6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Montserrat"/>
                  <a:ea typeface="Montserrat"/>
                  <a:cs typeface="Montserrat"/>
                  <a:sym typeface="Montserrat"/>
                </a:rPr>
                <a:t>Customer has low CLV</a:t>
              </a:r>
              <a:endParaRPr sz="1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8" name="Google Shape;818;p83"/>
            <p:cNvSpPr txBox="1"/>
            <p:nvPr/>
          </p:nvSpPr>
          <p:spPr>
            <a:xfrm>
              <a:off x="7292700" y="3095388"/>
              <a:ext cx="94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819" name="Google Shape;819;p83"/>
            <p:cNvCxnSpPr>
              <a:stCxn id="805" idx="2"/>
            </p:cNvCxnSpPr>
            <p:nvPr/>
          </p:nvCxnSpPr>
          <p:spPr>
            <a:xfrm flipH="1">
              <a:off x="5443125" y="3062775"/>
              <a:ext cx="1226400" cy="1277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20" name="Google Shape;820;p83"/>
            <p:cNvSpPr txBox="1"/>
            <p:nvPr/>
          </p:nvSpPr>
          <p:spPr>
            <a:xfrm>
              <a:off x="5768700" y="3095388"/>
              <a:ext cx="94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&gt;1</a:t>
              </a:r>
              <a:endPara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1" name="Google Shape;821;p83"/>
            <p:cNvSpPr txBox="1"/>
            <p:nvPr/>
          </p:nvSpPr>
          <p:spPr>
            <a:xfrm>
              <a:off x="5235300" y="4238388"/>
              <a:ext cx="94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…</a:t>
              </a:r>
              <a:endPara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22" name="Google Shape;822;p83"/>
          <p:cNvGrpSpPr/>
          <p:nvPr/>
        </p:nvGrpSpPr>
        <p:grpSpPr>
          <a:xfrm>
            <a:off x="7494288" y="1806828"/>
            <a:ext cx="668887" cy="929940"/>
            <a:chOff x="3910637" y="3352690"/>
            <a:chExt cx="256800" cy="357024"/>
          </a:xfrm>
        </p:grpSpPr>
        <p:sp>
          <p:nvSpPr>
            <p:cNvPr id="823" name="Google Shape;823;p83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3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3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8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4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Random Forest?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2" name="Google Shape;832;p84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2"/>
            </a:pPr>
            <a:r>
              <a:rPr lang="en" sz="2200" b="1"/>
              <a:t>What is a Forest?</a:t>
            </a:r>
            <a:endParaRPr sz="2200"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833" name="Google Shape;833;p84"/>
          <p:cNvSpPr txBox="1"/>
          <p:nvPr/>
        </p:nvSpPr>
        <p:spPr>
          <a:xfrm>
            <a:off x="171325" y="1315125"/>
            <a:ext cx="884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Multiple trees created for one prediction. For classification problems, we take the majority prediction as the answer.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4" name="Google Shape;834;p84"/>
          <p:cNvGrpSpPr/>
          <p:nvPr/>
        </p:nvGrpSpPr>
        <p:grpSpPr>
          <a:xfrm>
            <a:off x="6809563" y="1769840"/>
            <a:ext cx="668887" cy="929940"/>
            <a:chOff x="3910637" y="3352690"/>
            <a:chExt cx="256800" cy="357024"/>
          </a:xfrm>
        </p:grpSpPr>
        <p:sp>
          <p:nvSpPr>
            <p:cNvPr id="835" name="Google Shape;835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84"/>
          <p:cNvGrpSpPr/>
          <p:nvPr/>
        </p:nvGrpSpPr>
        <p:grpSpPr>
          <a:xfrm>
            <a:off x="7249838" y="1998440"/>
            <a:ext cx="668887" cy="929940"/>
            <a:chOff x="3910637" y="3352690"/>
            <a:chExt cx="256800" cy="357024"/>
          </a:xfrm>
        </p:grpSpPr>
        <p:sp>
          <p:nvSpPr>
            <p:cNvPr id="839" name="Google Shape;839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84"/>
          <p:cNvGrpSpPr/>
          <p:nvPr/>
        </p:nvGrpSpPr>
        <p:grpSpPr>
          <a:xfrm>
            <a:off x="7650313" y="1708465"/>
            <a:ext cx="668887" cy="929940"/>
            <a:chOff x="3910637" y="3352690"/>
            <a:chExt cx="256800" cy="357024"/>
          </a:xfrm>
        </p:grpSpPr>
        <p:sp>
          <p:nvSpPr>
            <p:cNvPr id="843" name="Google Shape;843;p84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4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4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8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7990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APPEAL OF DTC MODEL</a:t>
            </a:r>
            <a:endParaRPr/>
          </a:p>
        </p:txBody>
      </p:sp>
      <p:cxnSp>
        <p:nvCxnSpPr>
          <p:cNvPr id="211" name="Google Shape;211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2" name="Google Shape;212;p40"/>
          <p:cNvSpPr/>
          <p:nvPr/>
        </p:nvSpPr>
        <p:spPr>
          <a:xfrm>
            <a:off x="1354938" y="160093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0"/>
          <p:cNvSpPr/>
          <p:nvPr/>
        </p:nvSpPr>
        <p:spPr>
          <a:xfrm>
            <a:off x="4207350" y="160095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title"/>
          </p:nvPr>
        </p:nvSpPr>
        <p:spPr>
          <a:xfrm>
            <a:off x="615450" y="2617150"/>
            <a:ext cx="2351400" cy="25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Flexibility to Expand and Enhance Brand’s Presence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3441000" y="2617150"/>
            <a:ext cx="2414400" cy="24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Greater Opportunities to Build Positive Customer Relationships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7059750" y="160095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6391050" y="2617150"/>
            <a:ext cx="22098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Increased Margins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8" name="Google Shape;218;p40"/>
          <p:cNvGrpSpPr/>
          <p:nvPr/>
        </p:nvGrpSpPr>
        <p:grpSpPr>
          <a:xfrm>
            <a:off x="4345422" y="1805853"/>
            <a:ext cx="596256" cy="462590"/>
            <a:chOff x="5776798" y="3409778"/>
            <a:chExt cx="346379" cy="264518"/>
          </a:xfrm>
        </p:grpSpPr>
        <p:sp>
          <p:nvSpPr>
            <p:cNvPr id="219" name="Google Shape;219;p40"/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0"/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0"/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0"/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0"/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40"/>
          <p:cNvGrpSpPr/>
          <p:nvPr/>
        </p:nvGrpSpPr>
        <p:grpSpPr>
          <a:xfrm>
            <a:off x="1523664" y="1805852"/>
            <a:ext cx="534982" cy="462595"/>
            <a:chOff x="6639652" y="4323777"/>
            <a:chExt cx="426315" cy="332826"/>
          </a:xfrm>
        </p:grpSpPr>
        <p:sp>
          <p:nvSpPr>
            <p:cNvPr id="226" name="Google Shape;226;p40"/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0"/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0"/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40"/>
          <p:cNvGrpSpPr/>
          <p:nvPr/>
        </p:nvGrpSpPr>
        <p:grpSpPr>
          <a:xfrm>
            <a:off x="7228461" y="1805845"/>
            <a:ext cx="534992" cy="462602"/>
            <a:chOff x="5778676" y="3826972"/>
            <a:chExt cx="349052" cy="313055"/>
          </a:xfrm>
        </p:grpSpPr>
        <p:sp>
          <p:nvSpPr>
            <p:cNvPr id="237" name="Google Shape;237;p4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40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5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Random Forest?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52" name="Google Shape;852;p85"/>
          <p:cNvSpPr txBox="1">
            <a:spLocks noGrp="1"/>
          </p:cNvSpPr>
          <p:nvPr>
            <p:ph type="body" idx="1"/>
          </p:nvPr>
        </p:nvSpPr>
        <p:spPr>
          <a:xfrm>
            <a:off x="557500" y="886500"/>
            <a:ext cx="81948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2"/>
            </a:pPr>
            <a:r>
              <a:rPr lang="en" sz="2200" b="1"/>
              <a:t>What is a Forest?</a:t>
            </a:r>
            <a:endParaRPr sz="2200"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 b="1"/>
          </a:p>
          <a:p>
            <a:pPr marL="457200" lvl="0" indent="-3683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200"/>
              <a:buAutoNum type="arabicPeriod" startAt="2"/>
            </a:pPr>
            <a:r>
              <a:rPr lang="en" sz="2200" b="1"/>
              <a:t>Why is it called ‘Random’ Forest?</a:t>
            </a:r>
            <a:endParaRPr sz="2200"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853" name="Google Shape;853;p85"/>
          <p:cNvSpPr txBox="1"/>
          <p:nvPr/>
        </p:nvSpPr>
        <p:spPr>
          <a:xfrm>
            <a:off x="171325" y="1315125"/>
            <a:ext cx="884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Multiple trees created for one prediction. For classification problems, we take the majority prediction as the answer.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4" name="Google Shape;854;p85"/>
          <p:cNvSpPr txBox="1"/>
          <p:nvPr/>
        </p:nvSpPr>
        <p:spPr>
          <a:xfrm>
            <a:off x="171325" y="3220125"/>
            <a:ext cx="884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Certain processes go behind the tree creation process to ensure that the trees produced are different from one another.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55" name="Google Shape;855;p85"/>
          <p:cNvGrpSpPr/>
          <p:nvPr/>
        </p:nvGrpSpPr>
        <p:grpSpPr>
          <a:xfrm>
            <a:off x="6809563" y="1769840"/>
            <a:ext cx="668887" cy="929940"/>
            <a:chOff x="3910637" y="3352690"/>
            <a:chExt cx="256800" cy="357024"/>
          </a:xfrm>
        </p:grpSpPr>
        <p:sp>
          <p:nvSpPr>
            <p:cNvPr id="856" name="Google Shape;856;p85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5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5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85"/>
          <p:cNvGrpSpPr/>
          <p:nvPr/>
        </p:nvGrpSpPr>
        <p:grpSpPr>
          <a:xfrm>
            <a:off x="7249838" y="1998440"/>
            <a:ext cx="668887" cy="929940"/>
            <a:chOff x="3910637" y="3352690"/>
            <a:chExt cx="256800" cy="357024"/>
          </a:xfrm>
        </p:grpSpPr>
        <p:sp>
          <p:nvSpPr>
            <p:cNvPr id="860" name="Google Shape;860;p85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5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5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85"/>
          <p:cNvGrpSpPr/>
          <p:nvPr/>
        </p:nvGrpSpPr>
        <p:grpSpPr>
          <a:xfrm>
            <a:off x="7650313" y="1708465"/>
            <a:ext cx="668887" cy="929940"/>
            <a:chOff x="3910637" y="3352690"/>
            <a:chExt cx="256800" cy="357024"/>
          </a:xfrm>
        </p:grpSpPr>
        <p:sp>
          <p:nvSpPr>
            <p:cNvPr id="864" name="Google Shape;864;p85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5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5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85"/>
          <p:cNvGrpSpPr/>
          <p:nvPr/>
        </p:nvGrpSpPr>
        <p:grpSpPr>
          <a:xfrm>
            <a:off x="6702452" y="4034468"/>
            <a:ext cx="775947" cy="646499"/>
            <a:chOff x="3910637" y="3352690"/>
            <a:chExt cx="256800" cy="357024"/>
          </a:xfrm>
        </p:grpSpPr>
        <p:sp>
          <p:nvSpPr>
            <p:cNvPr id="868" name="Google Shape;868;p85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5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5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85"/>
          <p:cNvGrpSpPr/>
          <p:nvPr/>
        </p:nvGrpSpPr>
        <p:grpSpPr>
          <a:xfrm>
            <a:off x="7650412" y="3689819"/>
            <a:ext cx="1101980" cy="929940"/>
            <a:chOff x="3910637" y="3352690"/>
            <a:chExt cx="256800" cy="357024"/>
          </a:xfrm>
        </p:grpSpPr>
        <p:sp>
          <p:nvSpPr>
            <p:cNvPr id="872" name="Google Shape;872;p85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5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5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85"/>
          <p:cNvGrpSpPr/>
          <p:nvPr/>
        </p:nvGrpSpPr>
        <p:grpSpPr>
          <a:xfrm>
            <a:off x="7250032" y="3866517"/>
            <a:ext cx="668887" cy="1042939"/>
            <a:chOff x="3910637" y="3352690"/>
            <a:chExt cx="256800" cy="357024"/>
          </a:xfrm>
        </p:grpSpPr>
        <p:sp>
          <p:nvSpPr>
            <p:cNvPr id="876" name="Google Shape;876;p85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5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5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00C3B1"/>
            </a:solidFill>
            <a:ln w="19050" cap="flat" cmpd="sng">
              <a:solidFill>
                <a:srgbClr val="00C3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85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Findings</a:t>
            </a:r>
            <a:endParaRPr sz="3600"/>
          </a:p>
        </p:txBody>
      </p:sp>
      <p:sp>
        <p:nvSpPr>
          <p:cNvPr id="885" name="Google Shape;885;p86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86"/>
          <p:cNvSpPr txBox="1"/>
          <p:nvPr/>
        </p:nvSpPr>
        <p:spPr>
          <a:xfrm>
            <a:off x="523525" y="1344400"/>
            <a:ext cx="320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Month of Invoice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Day of Week of Invoice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86"/>
          <p:cNvSpPr txBox="1"/>
          <p:nvPr/>
        </p:nvSpPr>
        <p:spPr>
          <a:xfrm>
            <a:off x="4752100" y="1338025"/>
            <a:ext cx="320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Freight Value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Review Score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Customer’s State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Payment Installments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86"/>
          <p:cNvSpPr txBox="1"/>
          <p:nvPr/>
        </p:nvSpPr>
        <p:spPr>
          <a:xfrm>
            <a:off x="358075" y="101830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3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9" name="Google Shape;889;p86"/>
          <p:cNvSpPr txBox="1"/>
          <p:nvPr/>
        </p:nvSpPr>
        <p:spPr>
          <a:xfrm>
            <a:off x="4495800" y="1014579"/>
            <a:ext cx="40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5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90" name="Google Shape;890;p86"/>
          <p:cNvGrpSpPr/>
          <p:nvPr/>
        </p:nvGrpSpPr>
        <p:grpSpPr>
          <a:xfrm>
            <a:off x="246830" y="1420602"/>
            <a:ext cx="276698" cy="333133"/>
            <a:chOff x="7576605" y="1983877"/>
            <a:chExt cx="276698" cy="333133"/>
          </a:xfrm>
        </p:grpSpPr>
        <p:sp>
          <p:nvSpPr>
            <p:cNvPr id="891" name="Google Shape;891;p86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6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86"/>
          <p:cNvGrpSpPr/>
          <p:nvPr/>
        </p:nvGrpSpPr>
        <p:grpSpPr>
          <a:xfrm>
            <a:off x="4437830" y="1420602"/>
            <a:ext cx="276698" cy="333133"/>
            <a:chOff x="7576605" y="1983877"/>
            <a:chExt cx="276698" cy="333133"/>
          </a:xfrm>
        </p:grpSpPr>
        <p:sp>
          <p:nvSpPr>
            <p:cNvPr id="894" name="Google Shape;894;p86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6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86"/>
          <p:cNvSpPr txBox="1"/>
          <p:nvPr/>
        </p:nvSpPr>
        <p:spPr>
          <a:xfrm>
            <a:off x="171325" y="3220125"/>
            <a:ext cx="86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Date of Purchase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related variables are </a:t>
            </a: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not the most important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variable in predicting CLV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Findings</a:t>
            </a:r>
            <a:endParaRPr sz="3600"/>
          </a:p>
        </p:txBody>
      </p:sp>
      <p:sp>
        <p:nvSpPr>
          <p:cNvPr id="902" name="Google Shape;902;p87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Bryan Leow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3" name="Google Shape;903;p87"/>
          <p:cNvSpPr txBox="1"/>
          <p:nvPr/>
        </p:nvSpPr>
        <p:spPr>
          <a:xfrm>
            <a:off x="523525" y="1344400"/>
            <a:ext cx="320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Month of Invoice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Day of Week of Invoice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4" name="Google Shape;904;p87"/>
          <p:cNvSpPr txBox="1"/>
          <p:nvPr/>
        </p:nvSpPr>
        <p:spPr>
          <a:xfrm>
            <a:off x="4752100" y="1338025"/>
            <a:ext cx="320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Freight Value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Review Score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Customer’s State</a:t>
            </a:r>
            <a:endParaRPr sz="1800">
              <a:solidFill>
                <a:schemeClr val="dk1"/>
              </a:solidFill>
              <a:highlight>
                <a:srgbClr val="FFF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Payment Installments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5" name="Google Shape;905;p87"/>
          <p:cNvSpPr txBox="1"/>
          <p:nvPr/>
        </p:nvSpPr>
        <p:spPr>
          <a:xfrm>
            <a:off x="358075" y="101830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3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6" name="Google Shape;906;p87"/>
          <p:cNvSpPr txBox="1"/>
          <p:nvPr/>
        </p:nvSpPr>
        <p:spPr>
          <a:xfrm>
            <a:off x="4495800" y="1014579"/>
            <a:ext cx="40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Top 5 Predictors for UCI Dataset: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07" name="Google Shape;907;p87"/>
          <p:cNvGrpSpPr/>
          <p:nvPr/>
        </p:nvGrpSpPr>
        <p:grpSpPr>
          <a:xfrm>
            <a:off x="246830" y="1420602"/>
            <a:ext cx="276698" cy="333133"/>
            <a:chOff x="7576605" y="1983877"/>
            <a:chExt cx="276698" cy="333133"/>
          </a:xfrm>
        </p:grpSpPr>
        <p:sp>
          <p:nvSpPr>
            <p:cNvPr id="908" name="Google Shape;908;p87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7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87"/>
          <p:cNvGrpSpPr/>
          <p:nvPr/>
        </p:nvGrpSpPr>
        <p:grpSpPr>
          <a:xfrm>
            <a:off x="4437830" y="1420602"/>
            <a:ext cx="276698" cy="333133"/>
            <a:chOff x="7576605" y="1983877"/>
            <a:chExt cx="276698" cy="333133"/>
          </a:xfrm>
        </p:grpSpPr>
        <p:sp>
          <p:nvSpPr>
            <p:cNvPr id="911" name="Google Shape;911;p87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7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FFF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" name="Google Shape;913;p87"/>
          <p:cNvSpPr txBox="1"/>
          <p:nvPr/>
        </p:nvSpPr>
        <p:spPr>
          <a:xfrm>
            <a:off x="171325" y="3220125"/>
            <a:ext cx="865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Date of Purchase related variables are not the most important variable in predicting CLV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B69"/>
                </a:highlight>
                <a:latin typeface="Montserrat"/>
                <a:ea typeface="Montserrat"/>
                <a:cs typeface="Montserrat"/>
                <a:sym typeface="Montserrat"/>
              </a:rPr>
              <a:t>Cannot easily break down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categorical variables, such as Product Category, into their individual categories and their respective performance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8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8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Logistic Regression Findings</a:t>
            </a:r>
            <a:endParaRPr sz="3600"/>
          </a:p>
        </p:txBody>
      </p:sp>
      <p:graphicFrame>
        <p:nvGraphicFramePr>
          <p:cNvPr id="920" name="Google Shape;920;p88"/>
          <p:cNvGraphicFramePr/>
          <p:nvPr/>
        </p:nvGraphicFramePr>
        <p:xfrm>
          <a:off x="952500" y="86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{DC0847C3-B812-44C0-AE65-85F3F703B4AD}</a:tableStyleId>
              </a:tblPr>
              <a:tblGrid>
                <a:gridCol w="13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Original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Balanced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99.61%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3. 96.78%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93.92%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59.07%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63.52%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74.20%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99.60%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97.13%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93.80%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57.21%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65.34%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100%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58.52%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98.39%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40.97%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36.83%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91.11%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60.88%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45.99%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71.76%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59.54%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98.40%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41.58%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26.70%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91.34%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53.00%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37.56%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65.53%</a:t>
                      </a:r>
                      <a:endParaRPr sz="1100" b="1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51.29%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21" name="Google Shape;921;p88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Logistic Regression Findings</a:t>
            </a:r>
            <a:endParaRPr sz="3600"/>
          </a:p>
        </p:txBody>
      </p:sp>
      <p:pic>
        <p:nvPicPr>
          <p:cNvPr id="927" name="Google Shape;927;p89"/>
          <p:cNvPicPr preferRelativeResize="0"/>
          <p:nvPr/>
        </p:nvPicPr>
        <p:blipFill rotWithShape="1">
          <a:blip r:embed="rId3">
            <a:alphaModFix/>
          </a:blip>
          <a:srcRect l="12303"/>
          <a:stretch/>
        </p:blipFill>
        <p:spPr>
          <a:xfrm>
            <a:off x="174325" y="734800"/>
            <a:ext cx="4271075" cy="423216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928" name="Google Shape;928;p89"/>
          <p:cNvPicPr preferRelativeResize="0"/>
          <p:nvPr/>
        </p:nvPicPr>
        <p:blipFill rotWithShape="1">
          <a:blip r:embed="rId4">
            <a:alphaModFix/>
          </a:blip>
          <a:srcRect l="26820" b="44314"/>
          <a:stretch/>
        </p:blipFill>
        <p:spPr>
          <a:xfrm>
            <a:off x="4598525" y="733288"/>
            <a:ext cx="4271075" cy="42413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929" name="Google Shape;929;p89"/>
          <p:cNvSpPr txBox="1"/>
          <p:nvPr/>
        </p:nvSpPr>
        <p:spPr>
          <a:xfrm>
            <a:off x="8345325" y="4743300"/>
            <a:ext cx="7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0" name="Google Shape;930;p89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0"/>
          <p:cNvSpPr txBox="1"/>
          <p:nvPr/>
        </p:nvSpPr>
        <p:spPr>
          <a:xfrm>
            <a:off x="0" y="0"/>
            <a:ext cx="77064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MARS on Categorical Y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6" name="Google Shape;936;p90"/>
          <p:cNvSpPr txBox="1">
            <a:spLocks noGrp="1"/>
          </p:cNvSpPr>
          <p:nvPr>
            <p:ph type="body" idx="1"/>
          </p:nvPr>
        </p:nvSpPr>
        <p:spPr>
          <a:xfrm>
            <a:off x="1757450" y="1987700"/>
            <a:ext cx="15147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	B	C</a:t>
            </a:r>
            <a:endParaRPr sz="18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1	0	0</a:t>
            </a:r>
            <a:endParaRPr sz="18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	 1	0</a:t>
            </a:r>
            <a:endParaRPr sz="18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	0	 1</a:t>
            </a:r>
            <a:endParaRPr sz="1800"/>
          </a:p>
        </p:txBody>
      </p:sp>
      <p:sp>
        <p:nvSpPr>
          <p:cNvPr id="937" name="Google Shape;937;p90"/>
          <p:cNvSpPr txBox="1">
            <a:spLocks noGrp="1"/>
          </p:cNvSpPr>
          <p:nvPr>
            <p:ph type="body" idx="1"/>
          </p:nvPr>
        </p:nvSpPr>
        <p:spPr>
          <a:xfrm>
            <a:off x="2615550" y="913950"/>
            <a:ext cx="3912900" cy="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glm(list=family(binomial))</a:t>
            </a:r>
            <a:endParaRPr sz="1800"/>
          </a:p>
        </p:txBody>
      </p:sp>
      <p:sp>
        <p:nvSpPr>
          <p:cNvPr id="938" name="Google Shape;938;p90"/>
          <p:cNvSpPr txBox="1">
            <a:spLocks noGrp="1"/>
          </p:cNvSpPr>
          <p:nvPr>
            <p:ph type="body" idx="1"/>
          </p:nvPr>
        </p:nvSpPr>
        <p:spPr>
          <a:xfrm>
            <a:off x="4563400" y="1987700"/>
            <a:ext cx="2852100" cy="18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A		 B		 C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0.7		0.01		-0.2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-0.5	 	0.06	0.2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-0.6		0.05 	  1</a:t>
            </a:r>
            <a:endParaRPr sz="1800"/>
          </a:p>
        </p:txBody>
      </p:sp>
      <p:sp>
        <p:nvSpPr>
          <p:cNvPr id="939" name="Google Shape;939;p90"/>
          <p:cNvSpPr/>
          <p:nvPr/>
        </p:nvSpPr>
        <p:spPr>
          <a:xfrm>
            <a:off x="3562525" y="2563525"/>
            <a:ext cx="773400" cy="54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90"/>
          <p:cNvSpPr txBox="1"/>
          <p:nvPr/>
        </p:nvSpPr>
        <p:spPr>
          <a:xfrm>
            <a:off x="1691250" y="4317500"/>
            <a:ext cx="576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Each level is treated as independent of the other levels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MARS Findings</a:t>
            </a:r>
            <a:endParaRPr sz="3600"/>
          </a:p>
        </p:txBody>
      </p:sp>
      <p:sp>
        <p:nvSpPr>
          <p:cNvPr id="946" name="Google Shape;946;p91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47" name="Google Shape;947;p91"/>
          <p:cNvGraphicFramePr/>
          <p:nvPr/>
        </p:nvGraphicFramePr>
        <p:xfrm>
          <a:off x="952500" y="864600"/>
          <a:ext cx="7239000" cy="4150466"/>
        </p:xfrm>
        <a:graphic>
          <a:graphicData uri="http://schemas.openxmlformats.org/drawingml/2006/table">
            <a:tbl>
              <a:tblPr>
                <a:noFill/>
                <a:tableStyleId>{DC0847C3-B812-44C0-AE65-85F3F703B4AD}</a:tableStyleId>
              </a:tblPr>
              <a:tblGrid>
                <a:gridCol w="13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Original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Balanced Trainset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99.48%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5.06%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3. 97.27%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94.09%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66.04%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71.40%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3. 100%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79.15%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UCI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99.49%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5.58%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97.47%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94.03%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66.31%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71.64%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100%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67.28%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Train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99.56%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6.53%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3.05%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87.79%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64.69%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49.05%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81.68%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65.14%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Olist Test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99.56%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6.94%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2.43%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88.18 %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57.41%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39.29%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65.53%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Overall: 55.35%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48" name="Google Shape;948;p91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MARS Findings</a:t>
            </a:r>
            <a:endParaRPr sz="3600"/>
          </a:p>
        </p:txBody>
      </p:sp>
      <p:sp>
        <p:nvSpPr>
          <p:cNvPr id="954" name="Google Shape;954;p92"/>
          <p:cNvSpPr/>
          <p:nvPr/>
        </p:nvSpPr>
        <p:spPr>
          <a:xfrm>
            <a:off x="963500" y="855075"/>
            <a:ext cx="7239000" cy="41115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55" name="Google Shape;955;p92"/>
          <p:cNvGraphicFramePr/>
          <p:nvPr/>
        </p:nvGraphicFramePr>
        <p:xfrm>
          <a:off x="963500" y="86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{6A3F6345-F462-47B7-A165-1D76DB5A3D0A}</a:tableStyleId>
              </a:tblPr>
              <a:tblGrid>
                <a:gridCol w="299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 3 Variable Name/Levels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UCI Original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InvoiceDate_DayofMonth</a:t>
                      </a:r>
                      <a:endParaRPr sz="13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InvoiceDate_MonthName, August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Country, United Kingdom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UCI Balanced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InvoiceDate_MonthName, September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InvoiceDate_DayofMonth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Country, Finland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Olist Original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payment_type, voucher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housewares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construction_tools_lights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Olist Balanced Trainset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watches_gifts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home_construction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Times New Roman"/>
                        <a:buAutoNum type="arabicPeriod"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product_category_name_english, baby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56" name="Google Shape;956;p92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3"/>
          <p:cNvSpPr txBox="1"/>
          <p:nvPr/>
        </p:nvSpPr>
        <p:spPr>
          <a:xfrm>
            <a:off x="0" y="0"/>
            <a:ext cx="91440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Business Opportunity Conclusion</a:t>
            </a:r>
            <a:endParaRPr sz="36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2" name="Google Shape;962;p93"/>
          <p:cNvSpPr/>
          <p:nvPr/>
        </p:nvSpPr>
        <p:spPr>
          <a:xfrm>
            <a:off x="446250" y="639300"/>
            <a:ext cx="8251500" cy="43236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93"/>
          <p:cNvSpPr txBox="1"/>
          <p:nvPr/>
        </p:nvSpPr>
        <p:spPr>
          <a:xfrm>
            <a:off x="446250" y="639300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Time Series 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p93"/>
          <p:cNvSpPr txBox="1"/>
          <p:nvPr/>
        </p:nvSpPr>
        <p:spPr>
          <a:xfrm>
            <a:off x="446250" y="1588600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Machine Learning Models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Google Shape;965;p93"/>
          <p:cNvSpPr txBox="1"/>
          <p:nvPr/>
        </p:nvSpPr>
        <p:spPr>
          <a:xfrm>
            <a:off x="446250" y="3228063"/>
            <a:ext cx="81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Conclusive Findings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6" name="Google Shape;966;p93"/>
          <p:cNvSpPr txBox="1"/>
          <p:nvPr/>
        </p:nvSpPr>
        <p:spPr>
          <a:xfrm>
            <a:off x="335075" y="957125"/>
            <a:ext cx="82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Better prediction accuracy for UCI dataset which captures data over a shorter period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93"/>
          <p:cNvSpPr txBox="1"/>
          <p:nvPr/>
        </p:nvSpPr>
        <p:spPr>
          <a:xfrm>
            <a:off x="335075" y="1921375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Random Forest: High Accuracy but lack definite insights into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Regression: High Accuracy but lack conclusive insights into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MARS: High Accuracy with conclusive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93"/>
          <p:cNvSpPr txBox="1"/>
          <p:nvPr/>
        </p:nvSpPr>
        <p:spPr>
          <a:xfrm>
            <a:off x="342900" y="3584963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solves the business problem/opportunity through high accuracy and provision of variable importance breakdown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is the recommended model to use for ecommerce platforms to generate value for its sellers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4"/>
          <p:cNvSpPr/>
          <p:nvPr/>
        </p:nvSpPr>
        <p:spPr>
          <a:xfrm>
            <a:off x="446250" y="639300"/>
            <a:ext cx="8251500" cy="4323600"/>
          </a:xfrm>
          <a:prstGeom prst="rect">
            <a:avLst/>
          </a:prstGeom>
          <a:solidFill>
            <a:srgbClr val="FFFFFF">
              <a:alpha val="82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9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6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Overall Conclusion</a:t>
            </a:r>
            <a:endParaRPr sz="3600"/>
          </a:p>
        </p:txBody>
      </p:sp>
      <p:sp>
        <p:nvSpPr>
          <p:cNvPr id="975" name="Google Shape;975;p94"/>
          <p:cNvSpPr txBox="1"/>
          <p:nvPr/>
        </p:nvSpPr>
        <p:spPr>
          <a:xfrm>
            <a:off x="800700" y="4562750"/>
            <a:ext cx="75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Ecommerce Platform provides more insights than DTC companies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94"/>
          <p:cNvSpPr txBox="1"/>
          <p:nvPr/>
        </p:nvSpPr>
        <p:spPr>
          <a:xfrm>
            <a:off x="446250" y="639300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Expand and Enhance Seller Presence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Association Rules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94"/>
          <p:cNvSpPr txBox="1"/>
          <p:nvPr/>
        </p:nvSpPr>
        <p:spPr>
          <a:xfrm>
            <a:off x="446250" y="1893400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Positive Seller Impressions and Customer Relations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Quantile Regression &amp; MARS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94"/>
          <p:cNvSpPr txBox="1"/>
          <p:nvPr/>
        </p:nvSpPr>
        <p:spPr>
          <a:xfrm>
            <a:off x="446250" y="3151863"/>
            <a:ext cx="815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Customer Lifetime Value Maximisation 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MARS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94"/>
          <p:cNvSpPr txBox="1"/>
          <p:nvPr/>
        </p:nvSpPr>
        <p:spPr>
          <a:xfrm>
            <a:off x="335075" y="1109525"/>
            <a:ext cx="763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Associative insights across products and sellers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Increase in marginal and overall sales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offers more variety that is unmatched by any DTC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94"/>
          <p:cNvSpPr txBox="1"/>
          <p:nvPr/>
        </p:nvSpPr>
        <p:spPr>
          <a:xfrm>
            <a:off x="335075" y="2378575"/>
            <a:ext cx="845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Quantile Regression showed higher accuracy at 50th percentile but had limitations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was brought in to accurately predict customer rates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has a larger customer base, thus able to receive more constructive ratings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94"/>
          <p:cNvSpPr txBox="1"/>
          <p:nvPr/>
        </p:nvSpPr>
        <p:spPr>
          <a:xfrm>
            <a:off x="342900" y="3584963"/>
            <a:ext cx="84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is able to predict high clv customers with up to 100% accuracy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MARS provided breakdowns into variable importance levels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Ecommerce dataset has better use for machine learning due to accuracy and variable importance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2" name="Google Shape;982;p94"/>
          <p:cNvSpPr txBox="1"/>
          <p:nvPr/>
        </p:nvSpPr>
        <p:spPr>
          <a:xfrm>
            <a:off x="8240700" y="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Alvin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7990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9" name="Google Shape;249;p41"/>
          <p:cNvSpPr/>
          <p:nvPr/>
        </p:nvSpPr>
        <p:spPr>
          <a:xfrm>
            <a:off x="5425800" y="3367213"/>
            <a:ext cx="3360000" cy="128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3: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Strategy Excellence through Understanding of Customer Lifetime Value (CLV) Trends and Drivers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1"/>
          <p:cNvSpPr/>
          <p:nvPr/>
        </p:nvSpPr>
        <p:spPr>
          <a:xfrm>
            <a:off x="483225" y="1124025"/>
            <a:ext cx="3360000" cy="101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1: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Flexibility to Expand and Enhance Brand’s Presence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1"/>
          <p:cNvSpPr/>
          <p:nvPr/>
        </p:nvSpPr>
        <p:spPr>
          <a:xfrm>
            <a:off x="483150" y="3367213"/>
            <a:ext cx="3360000" cy="1287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3: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Increased Margins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41"/>
          <p:cNvSpPr/>
          <p:nvPr/>
        </p:nvSpPr>
        <p:spPr>
          <a:xfrm>
            <a:off x="5425875" y="1124025"/>
            <a:ext cx="3360000" cy="101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1: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Cost-Effective Means to Expand and Enhance Seller Presence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1"/>
          <p:cNvSpPr/>
          <p:nvPr/>
        </p:nvSpPr>
        <p:spPr>
          <a:xfrm>
            <a:off x="483150" y="2254224"/>
            <a:ext cx="3360000" cy="101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2: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Greater Opportunities to Build Positive Customer Relationships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5425800" y="2254225"/>
            <a:ext cx="3360000" cy="101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Opportunity 2: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Fostering Positive Seller Impressions and Customer Relations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41"/>
          <p:cNvSpPr/>
          <p:nvPr/>
        </p:nvSpPr>
        <p:spPr>
          <a:xfrm>
            <a:off x="3843225" y="13536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1"/>
          <p:cNvSpPr/>
          <p:nvPr/>
        </p:nvSpPr>
        <p:spPr>
          <a:xfrm>
            <a:off x="3843150" y="24159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1"/>
          <p:cNvSpPr/>
          <p:nvPr/>
        </p:nvSpPr>
        <p:spPr>
          <a:xfrm>
            <a:off x="3843150" y="3734875"/>
            <a:ext cx="1582800" cy="55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191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Association Rules Dashboard</a:t>
            </a:r>
            <a:endParaRPr/>
          </a:p>
        </p:txBody>
      </p:sp>
      <p:pic>
        <p:nvPicPr>
          <p:cNvPr id="988" name="Google Shape;98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825"/>
            <a:ext cx="8839204" cy="3284489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95"/>
          <p:cNvSpPr txBox="1"/>
          <p:nvPr/>
        </p:nvSpPr>
        <p:spPr>
          <a:xfrm>
            <a:off x="152400" y="1207250"/>
            <a:ext cx="73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UCI (products)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191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Association Rules Dashboard</a:t>
            </a:r>
            <a:endParaRPr/>
          </a:p>
        </p:txBody>
      </p:sp>
      <p:sp>
        <p:nvSpPr>
          <p:cNvPr id="995" name="Google Shape;995;p96"/>
          <p:cNvSpPr txBox="1"/>
          <p:nvPr/>
        </p:nvSpPr>
        <p:spPr>
          <a:xfrm>
            <a:off x="152400" y="1207250"/>
            <a:ext cx="73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Olist (products)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6" name="Google Shape;99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1250"/>
            <a:ext cx="8788316" cy="323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191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Association Rules Dashboard</a:t>
            </a:r>
            <a:endParaRPr/>
          </a:p>
        </p:txBody>
      </p:sp>
      <p:sp>
        <p:nvSpPr>
          <p:cNvPr id="1002" name="Google Shape;1002;p97"/>
          <p:cNvSpPr txBox="1"/>
          <p:nvPr/>
        </p:nvSpPr>
        <p:spPr>
          <a:xfrm>
            <a:off x="152400" y="1207250"/>
            <a:ext cx="73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UCI (products)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3" name="Google Shape;100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1250"/>
            <a:ext cx="8741878" cy="323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092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Visualisations </a:t>
            </a:r>
            <a:endParaRPr/>
          </a:p>
        </p:txBody>
      </p:sp>
      <p:pic>
        <p:nvPicPr>
          <p:cNvPr id="1009" name="Google Shape;100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37" y="1386425"/>
            <a:ext cx="4002724" cy="26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537" y="1386425"/>
            <a:ext cx="3991625" cy="26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092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Visualisations </a:t>
            </a:r>
            <a:endParaRPr/>
          </a:p>
        </p:txBody>
      </p:sp>
      <p:pic>
        <p:nvPicPr>
          <p:cNvPr id="1016" name="Google Shape;101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75" y="1386419"/>
            <a:ext cx="4002724" cy="269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100" y="1387701"/>
            <a:ext cx="4002725" cy="2696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092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Time Series Visualisations </a:t>
            </a:r>
            <a:endParaRPr/>
          </a:p>
        </p:txBody>
      </p:sp>
      <p:pic>
        <p:nvPicPr>
          <p:cNvPr id="1023" name="Google Shape;102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25" y="1386425"/>
            <a:ext cx="4002724" cy="269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875" y="1386425"/>
            <a:ext cx="3997701" cy="26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1"/>
          <p:cNvSpPr txBox="1">
            <a:spLocks noGrp="1"/>
          </p:cNvSpPr>
          <p:nvPr>
            <p:ph type="title"/>
          </p:nvPr>
        </p:nvSpPr>
        <p:spPr>
          <a:xfrm>
            <a:off x="906300" y="445025"/>
            <a:ext cx="7331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MARS Dashboard</a:t>
            </a:r>
            <a:endParaRPr/>
          </a:p>
        </p:txBody>
      </p:sp>
      <p:pic>
        <p:nvPicPr>
          <p:cNvPr id="1030" name="Google Shape;103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725" y="1520650"/>
            <a:ext cx="6178557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495650" y="2603975"/>
            <a:ext cx="7396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Our Datasets and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Data Cleaning</a:t>
            </a:r>
            <a:endParaRPr sz="4400"/>
          </a:p>
        </p:txBody>
      </p:sp>
      <p:sp>
        <p:nvSpPr>
          <p:cNvPr id="264" name="Google Shape;264;p42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57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 E-Commerce (DTC) Dataset</a:t>
            </a:r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588675" y="988350"/>
            <a:ext cx="7742400" cy="3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Data Cleaning Steps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missing/abnormal values.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Removing of rows with missing CustomerIDs.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Assigning average price of product to transactions with Unit Price = 0.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non-purchase transactions.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Filtering them via InvoiceNo and Quantity and removing them afterwards 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cancelled transactions.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Matching them to their corresponding order transaction.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Derived variable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a new ‘Product Variations’ column from StockCode.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271" name="Google Shape;271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2" name="Google Shape;272;p43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651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E-Commerce (Marketplace) Dataset</a:t>
            </a:r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1"/>
          </p:nvPr>
        </p:nvSpPr>
        <p:spPr>
          <a:xfrm>
            <a:off x="588675" y="988350"/>
            <a:ext cx="7742400" cy="3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Data Cleaning Steps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Selecting only transactions that are delivered.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Merging 9 raw data consisting of 9 datasets 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Handling duplicates as a result of data merging (due to reasons such as having multiple review records)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Selecting the most recent review in the final merged data.</a:t>
            </a:r>
            <a:endParaRPr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dk1"/>
                </a:highlight>
              </a:rPr>
              <a:t>Converting time data to the right format</a:t>
            </a:r>
            <a:endParaRPr>
              <a:highlight>
                <a:schemeClr val="dk1"/>
              </a:highlight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chemeClr val="dk1"/>
                </a:highlight>
              </a:rPr>
              <a:t>From character to POSIXct object.</a:t>
            </a:r>
            <a:endParaRPr>
              <a:highlight>
                <a:schemeClr val="dk1"/>
              </a:highlight>
            </a:endParaRPr>
          </a:p>
        </p:txBody>
      </p:sp>
      <p:cxnSp>
        <p:nvCxnSpPr>
          <p:cNvPr id="279" name="Google Shape;279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0" name="Google Shape;280;p44"/>
          <p:cNvSpPr txBox="1"/>
          <p:nvPr/>
        </p:nvSpPr>
        <p:spPr>
          <a:xfrm>
            <a:off x="5380195" y="6519"/>
            <a:ext cx="37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Deionna Chee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2777</Words>
  <Application>Microsoft Office PowerPoint</Application>
  <PresentationFormat>On-screen Show (16:9)</PresentationFormat>
  <Paragraphs>574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Montserrat ExtraBold</vt:lpstr>
      <vt:lpstr>Times New Roman</vt:lpstr>
      <vt:lpstr>Montserrat ExtraLight</vt:lpstr>
      <vt:lpstr>Montserrat</vt:lpstr>
      <vt:lpstr>Montserrat Medium</vt:lpstr>
      <vt:lpstr>Futuristic Background by Slidesgo</vt:lpstr>
      <vt:lpstr>The Jack (MA) of all Trade(RS)</vt:lpstr>
      <vt:lpstr>01</vt:lpstr>
      <vt:lpstr>Increasing Competition Faced by E-Commerce Marketplaces from E-Commerce (Direct-to-Consumer) DTCs</vt:lpstr>
      <vt:lpstr>MARKETPLACE VS DTC</vt:lpstr>
      <vt:lpstr>APPEAL OF DTC MODEL</vt:lpstr>
      <vt:lpstr>OUR APPROACH  </vt:lpstr>
      <vt:lpstr>Our Datasets and Data Cleaning</vt:lpstr>
      <vt:lpstr>UCI E-Commerce (DTC) Dataset</vt:lpstr>
      <vt:lpstr>Olist E-Commerce (Marketplace) Dataset</vt:lpstr>
      <vt:lpstr>Expanding and Enhancing Seller Presence </vt:lpstr>
      <vt:lpstr>Business Problem 1</vt:lpstr>
      <vt:lpstr>OUR APPROACH</vt:lpstr>
      <vt:lpstr>Association Rules -  Understanding Purchasing Patterns</vt:lpstr>
      <vt:lpstr>Association Rules on Datasets</vt:lpstr>
      <vt:lpstr>Interesting Insights (UCI Dataset)</vt:lpstr>
      <vt:lpstr>Interesting Insights (UCI Dataset)</vt:lpstr>
      <vt:lpstr>Interesting Insights (UCI vs Olist)</vt:lpstr>
      <vt:lpstr>Building more effective recommendation systems  </vt:lpstr>
      <vt:lpstr>Building Positive Customer Relationships</vt:lpstr>
      <vt:lpstr>Business Problem 2</vt:lpstr>
      <vt:lpstr>OUR APPROACH</vt:lpstr>
      <vt:lpstr>Linear Regression</vt:lpstr>
      <vt:lpstr>Predicting Continuous Review Scores</vt:lpstr>
      <vt:lpstr>Calculation of Model Accuracy</vt:lpstr>
      <vt:lpstr>Linear Regression</vt:lpstr>
      <vt:lpstr>Linear Regression </vt:lpstr>
      <vt:lpstr>Evaluation of Model</vt:lpstr>
      <vt:lpstr>Quantile Regression </vt:lpstr>
      <vt:lpstr>Quantile Regression Findings </vt:lpstr>
      <vt:lpstr>MARS</vt:lpstr>
      <vt:lpstr>MARS Findings</vt:lpstr>
      <vt:lpstr>Business Opportunity Conclusion</vt:lpstr>
      <vt:lpstr>Understanding Customer Value</vt:lpstr>
      <vt:lpstr>Business Problem 3</vt:lpstr>
      <vt:lpstr>RATIONALE TO GO DTC</vt:lpstr>
      <vt:lpstr>RATIONALE TO GO DTC</vt:lpstr>
      <vt:lpstr>OUR APPROACH</vt:lpstr>
      <vt:lpstr>Time Series</vt:lpstr>
      <vt:lpstr>PowerPoint Presentation</vt:lpstr>
      <vt:lpstr>PowerPoint Presentation</vt:lpstr>
      <vt:lpstr>PowerPoint Presentation</vt:lpstr>
      <vt:lpstr>Time Series Forecast Findings</vt:lpstr>
      <vt:lpstr>Time Series Forecast Findings</vt:lpstr>
      <vt:lpstr>Time Series Forecast Findings</vt:lpstr>
      <vt:lpstr>Time Series Forecast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Findings</vt:lpstr>
      <vt:lpstr>Random Forest Findings</vt:lpstr>
      <vt:lpstr>Logistic Regression Findings</vt:lpstr>
      <vt:lpstr>Logistic Regression Findings</vt:lpstr>
      <vt:lpstr>PowerPoint Presentation</vt:lpstr>
      <vt:lpstr>MARS Findings</vt:lpstr>
      <vt:lpstr>MARS Findings</vt:lpstr>
      <vt:lpstr>PowerPoint Presentation</vt:lpstr>
      <vt:lpstr>Overall Conclusion</vt:lpstr>
      <vt:lpstr>Appendix: Association Rules Dashboard</vt:lpstr>
      <vt:lpstr>Appendix: Association Rules Dashboard</vt:lpstr>
      <vt:lpstr>Appendix: Association Rules Dashboard</vt:lpstr>
      <vt:lpstr>Appendix: Time Series Visualisations </vt:lpstr>
      <vt:lpstr>Appendix: Time Series Visualisations </vt:lpstr>
      <vt:lpstr>Appendix: Time Series Visualisations </vt:lpstr>
      <vt:lpstr>Categorical MARS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Jack (MA) of all Trade(RS)</dc:title>
  <cp:lastModifiedBy>#LEOW KEN HING BRYAN#</cp:lastModifiedBy>
  <cp:revision>1</cp:revision>
  <dcterms:modified xsi:type="dcterms:W3CDTF">2022-04-03T15:30:24Z</dcterms:modified>
</cp:coreProperties>
</file>